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2" r:id="rId6"/>
    <p:sldId id="264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8" r:id="rId18"/>
    <p:sldId id="276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E4352-C9AB-4C4E-8FA3-A3022F200322}" type="datetimeFigureOut">
              <a:rPr lang="en-US" smtClean="0"/>
              <a:t>2/25/2020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D604A-FAEF-47BC-9DCD-43B4C46155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6640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E4352-C9AB-4C4E-8FA3-A3022F200322}" type="datetimeFigureOut">
              <a:rPr lang="en-US" smtClean="0"/>
              <a:t>2/25/2020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D604A-FAEF-47BC-9DCD-43B4C46155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03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E4352-C9AB-4C4E-8FA3-A3022F200322}" type="datetimeFigureOut">
              <a:rPr lang="en-US" smtClean="0"/>
              <a:t>2/25/2020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D604A-FAEF-47BC-9DCD-43B4C46155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951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E4352-C9AB-4C4E-8FA3-A3022F200322}" type="datetimeFigureOut">
              <a:rPr lang="en-US" smtClean="0"/>
              <a:t>2/25/2020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D604A-FAEF-47BC-9DCD-43B4C46155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286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E4352-C9AB-4C4E-8FA3-A3022F200322}" type="datetimeFigureOut">
              <a:rPr lang="en-US" smtClean="0"/>
              <a:t>2/25/2020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D604A-FAEF-47BC-9DCD-43B4C46155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4693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E4352-C9AB-4C4E-8FA3-A3022F200322}" type="datetimeFigureOut">
              <a:rPr lang="en-US" smtClean="0"/>
              <a:t>2/25/2020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D604A-FAEF-47BC-9DCD-43B4C46155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2987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E4352-C9AB-4C4E-8FA3-A3022F200322}" type="datetimeFigureOut">
              <a:rPr lang="en-US" smtClean="0"/>
              <a:t>2/25/2020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D604A-FAEF-47BC-9DCD-43B4C46155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1192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E4352-C9AB-4C4E-8FA3-A3022F200322}" type="datetimeFigureOut">
              <a:rPr lang="en-US" smtClean="0"/>
              <a:t>2/25/2020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D604A-FAEF-47BC-9DCD-43B4C46155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1218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E4352-C9AB-4C4E-8FA3-A3022F200322}" type="datetimeFigureOut">
              <a:rPr lang="en-US" smtClean="0"/>
              <a:t>2/25/2020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D604A-FAEF-47BC-9DCD-43B4C46155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2802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E4352-C9AB-4C4E-8FA3-A3022F200322}" type="datetimeFigureOut">
              <a:rPr lang="en-US" smtClean="0"/>
              <a:t>2/25/2020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D604A-FAEF-47BC-9DCD-43B4C46155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875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E4352-C9AB-4C4E-8FA3-A3022F200322}" type="datetimeFigureOut">
              <a:rPr lang="en-US" smtClean="0"/>
              <a:t>2/25/2020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D604A-FAEF-47BC-9DCD-43B4C46155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605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4E4352-C9AB-4C4E-8FA3-A3022F200322}" type="datetimeFigureOut">
              <a:rPr lang="en-US" smtClean="0"/>
              <a:t>2/25/2020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4D604A-FAEF-47BC-9DCD-43B4C46155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788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Chapter 2: Visual Communication</a:t>
            </a:r>
            <a:br>
              <a:rPr lang="en-US" dirty="0" smtClean="0"/>
            </a:br>
            <a:r>
              <a:rPr lang="en-US" dirty="0" smtClean="0"/>
              <a:t>Design: The Structure of Art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lvl="0" indent="0" algn="ctr">
              <a:buNone/>
            </a:pPr>
            <a:r>
              <a:rPr lang="en-US" sz="1800" b="1" i="1" u="sng" dirty="0">
                <a:solidFill>
                  <a:prstClr val="black"/>
                </a:solidFill>
              </a:rPr>
              <a:t>Art Elements/Sensory Properties</a:t>
            </a:r>
          </a:p>
          <a:p>
            <a:pPr marL="0" lvl="0" indent="0" algn="ctr">
              <a:buNone/>
            </a:pPr>
            <a:r>
              <a:rPr lang="en-US" sz="1800" dirty="0">
                <a:solidFill>
                  <a:prstClr val="black"/>
                </a:solidFill>
              </a:rPr>
              <a:t>Color, Value, Shape, Texture, Space</a:t>
            </a:r>
          </a:p>
          <a:p>
            <a:pPr marL="0" lvl="0" indent="0" algn="ctr">
              <a:buNone/>
            </a:pPr>
            <a:r>
              <a:rPr lang="en-US" sz="1800" b="1" i="1" u="sng" dirty="0" smtClean="0">
                <a:solidFill>
                  <a:prstClr val="black"/>
                </a:solidFill>
              </a:rPr>
              <a:t>Principles </a:t>
            </a:r>
            <a:r>
              <a:rPr lang="en-US" sz="1800" b="1" i="1" u="sng" dirty="0">
                <a:solidFill>
                  <a:prstClr val="black"/>
                </a:solidFill>
              </a:rPr>
              <a:t>of Art/Formal Properties</a:t>
            </a:r>
          </a:p>
          <a:p>
            <a:pPr marL="0" lvl="0" indent="0" algn="ctr">
              <a:buNone/>
            </a:pPr>
            <a:r>
              <a:rPr lang="en-US" sz="1800" dirty="0">
                <a:solidFill>
                  <a:prstClr val="black"/>
                </a:solidFill>
              </a:rPr>
              <a:t>Unity, Balance, Contrast, Rhythm, Pattern, Movement</a:t>
            </a:r>
          </a:p>
          <a:p>
            <a:pPr marL="0" lvl="0" indent="0" algn="ctr">
              <a:buNone/>
            </a:pPr>
            <a:r>
              <a:rPr lang="en-US" sz="1800" b="1" dirty="0" smtClean="0">
                <a:solidFill>
                  <a:prstClr val="black"/>
                </a:solidFill>
              </a:rPr>
              <a:t>*Artist use art principles to arrange elements*</a:t>
            </a:r>
          </a:p>
          <a:p>
            <a:pPr marL="0" lvl="0" indent="0">
              <a:buNone/>
            </a:pPr>
            <a:endParaRPr lang="en-US" sz="1800" dirty="0" smtClean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en-US" sz="1800" b="1" i="1" u="sng" dirty="0" smtClean="0">
                <a:solidFill>
                  <a:prstClr val="black"/>
                </a:solidFill>
              </a:rPr>
              <a:t>Texture </a:t>
            </a:r>
            <a:r>
              <a:rPr lang="en-US" sz="1800" dirty="0" smtClean="0">
                <a:solidFill>
                  <a:prstClr val="black"/>
                </a:solidFill>
              </a:rPr>
              <a:t>– (design element) refers to the quality of the surface; how the surface feels to the touch, or looks like it would feel</a:t>
            </a:r>
          </a:p>
          <a:p>
            <a:pPr marL="0" lvl="0" indent="0">
              <a:buNone/>
            </a:pPr>
            <a:endParaRPr lang="en-US" sz="1800" dirty="0" smtClean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en-US" sz="1800" dirty="0" smtClean="0">
                <a:solidFill>
                  <a:prstClr val="black"/>
                </a:solidFill>
              </a:rPr>
              <a:t>Perspective:</a:t>
            </a:r>
            <a:endParaRPr lang="en-US" sz="1800" dirty="0">
              <a:solidFill>
                <a:prstClr val="black"/>
              </a:solidFill>
            </a:endParaRPr>
          </a:p>
          <a:p>
            <a:pPr marL="0" lvl="0" indent="0" algn="ctr">
              <a:buNone/>
            </a:pPr>
            <a:r>
              <a:rPr lang="en-US" sz="1800" b="1" i="1" u="sng" dirty="0" smtClean="0">
                <a:solidFill>
                  <a:prstClr val="black"/>
                </a:solidFill>
              </a:rPr>
              <a:t>Methods Artists Use To Show </a:t>
            </a:r>
            <a:r>
              <a:rPr lang="en-US" sz="1800" b="1" i="1" u="sng" dirty="0">
                <a:solidFill>
                  <a:prstClr val="black"/>
                </a:solidFill>
              </a:rPr>
              <a:t>D</a:t>
            </a:r>
            <a:r>
              <a:rPr lang="en-US" sz="1800" b="1" i="1" u="sng" dirty="0" smtClean="0">
                <a:solidFill>
                  <a:prstClr val="black"/>
                </a:solidFill>
              </a:rPr>
              <a:t>epth </a:t>
            </a:r>
            <a:r>
              <a:rPr lang="en-US" sz="1800" b="1" i="1" u="sng" dirty="0">
                <a:solidFill>
                  <a:prstClr val="black"/>
                </a:solidFill>
              </a:rPr>
              <a:t>O</a:t>
            </a:r>
            <a:r>
              <a:rPr lang="en-US" sz="1800" b="1" i="1" u="sng" dirty="0" smtClean="0">
                <a:solidFill>
                  <a:prstClr val="black"/>
                </a:solidFill>
              </a:rPr>
              <a:t>n A  Flat Surface</a:t>
            </a:r>
          </a:p>
          <a:p>
            <a:pPr lvl="0" algn="ctr"/>
            <a:r>
              <a:rPr lang="en-US" sz="1800" dirty="0" smtClean="0">
                <a:solidFill>
                  <a:prstClr val="black"/>
                </a:solidFill>
              </a:rPr>
              <a:t>Overlap</a:t>
            </a:r>
          </a:p>
          <a:p>
            <a:pPr lvl="0" algn="ctr"/>
            <a:r>
              <a:rPr lang="en-US" sz="1800" dirty="0" smtClean="0">
                <a:solidFill>
                  <a:prstClr val="black"/>
                </a:solidFill>
              </a:rPr>
              <a:t>Aerial Perspective – darker values are up close, and lighter values are far away</a:t>
            </a:r>
          </a:p>
          <a:p>
            <a:pPr lvl="0" algn="ctr"/>
            <a:r>
              <a:rPr lang="en-US" sz="1800" dirty="0" smtClean="0">
                <a:solidFill>
                  <a:prstClr val="black"/>
                </a:solidFill>
              </a:rPr>
              <a:t>Linear Perspective – parallel lines run towards invisible vanishing points</a:t>
            </a:r>
          </a:p>
          <a:p>
            <a:pPr marL="0" lvl="0" indent="0">
              <a:buNone/>
            </a:pPr>
            <a:endParaRPr lang="en-US" sz="1800" dirty="0" smtClean="0">
              <a:solidFill>
                <a:prstClr val="black"/>
              </a:solidFill>
            </a:endParaRPr>
          </a:p>
          <a:p>
            <a:pPr marL="0" lvl="0" indent="0" algn="ctr">
              <a:buNone/>
            </a:pPr>
            <a:endParaRPr lang="en-US" sz="1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4151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Gauguin – Tahitian Women on the Beach (1891)</a:t>
            </a:r>
            <a:br>
              <a:rPr lang="en-US" sz="3200" dirty="0" smtClean="0"/>
            </a:br>
            <a:r>
              <a:rPr lang="en-US" sz="3200" dirty="0" smtClean="0"/>
              <a:t>Oil on Canvas</a:t>
            </a:r>
            <a:br>
              <a:rPr lang="en-US" sz="3200" dirty="0" smtClean="0"/>
            </a:br>
            <a:r>
              <a:rPr lang="en-US" sz="3200" dirty="0" smtClean="0"/>
              <a:t>Paris </a:t>
            </a:r>
            <a:endParaRPr lang="en-US" sz="32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0"/>
            <a:ext cx="90678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0253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Emotion vs. Intellect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Emotional/Romantic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Active and colorful interpretation of the subject</a:t>
            </a:r>
          </a:p>
          <a:p>
            <a:r>
              <a:rPr lang="en-US" dirty="0" smtClean="0"/>
              <a:t>Violent movement</a:t>
            </a:r>
          </a:p>
          <a:p>
            <a:r>
              <a:rPr lang="en-US" dirty="0" smtClean="0"/>
              <a:t>Distortion</a:t>
            </a:r>
          </a:p>
          <a:p>
            <a:r>
              <a:rPr lang="en-US" dirty="0" smtClean="0"/>
              <a:t>Bright and vivid colors</a:t>
            </a:r>
          </a:p>
          <a:p>
            <a:r>
              <a:rPr lang="en-US" dirty="0" smtClean="0"/>
              <a:t>Strong interest in nature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Intellectual/Classic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Emphasis on design and composition</a:t>
            </a:r>
          </a:p>
          <a:p>
            <a:r>
              <a:rPr lang="en-US" dirty="0" smtClean="0"/>
              <a:t>Analytical approach to the subject</a:t>
            </a:r>
          </a:p>
          <a:p>
            <a:r>
              <a:rPr lang="en-US" dirty="0" smtClean="0"/>
              <a:t>Use of rules and an emphasis on neatness</a:t>
            </a:r>
          </a:p>
          <a:p>
            <a:r>
              <a:rPr lang="en-US" dirty="0" smtClean="0"/>
              <a:t>Proper proportions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0830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Style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000" b="1" i="1" u="sng" dirty="0" smtClean="0"/>
              <a:t>Categories of Style in Art</a:t>
            </a:r>
          </a:p>
          <a:p>
            <a:r>
              <a:rPr lang="en-US" sz="2000" dirty="0" smtClean="0"/>
              <a:t>Individual</a:t>
            </a:r>
          </a:p>
          <a:p>
            <a:r>
              <a:rPr lang="en-US" sz="2000" dirty="0" smtClean="0"/>
              <a:t>Period</a:t>
            </a:r>
          </a:p>
          <a:p>
            <a:r>
              <a:rPr lang="en-US" sz="2000" dirty="0" smtClean="0"/>
              <a:t>National/Regional – </a:t>
            </a:r>
            <a:r>
              <a:rPr lang="en-US" sz="2000" u="sng" dirty="0" smtClean="0"/>
              <a:t>Diego Rivera </a:t>
            </a:r>
            <a:r>
              <a:rPr lang="en-US" sz="2000" dirty="0" smtClean="0"/>
              <a:t>(his painting style became a national Mexican style)</a:t>
            </a:r>
          </a:p>
          <a:p>
            <a:r>
              <a:rPr lang="en-US" sz="2000" dirty="0" smtClean="0"/>
              <a:t>Technical</a:t>
            </a:r>
          </a:p>
          <a:p>
            <a:pPr marL="0" indent="0" algn="ctr">
              <a:buNone/>
            </a:pPr>
            <a:r>
              <a:rPr lang="en-US" sz="2000" b="1" i="1" u="sng" dirty="0" smtClean="0"/>
              <a:t>Influences on Style</a:t>
            </a:r>
          </a:p>
          <a:p>
            <a:r>
              <a:rPr lang="en-US" sz="2000" dirty="0" smtClean="0"/>
              <a:t>Teachers</a:t>
            </a:r>
          </a:p>
          <a:p>
            <a:r>
              <a:rPr lang="en-US" sz="2000" dirty="0" smtClean="0"/>
              <a:t>Friends</a:t>
            </a:r>
          </a:p>
          <a:p>
            <a:r>
              <a:rPr lang="en-US" sz="2000" dirty="0" smtClean="0"/>
              <a:t>Environment</a:t>
            </a:r>
          </a:p>
          <a:p>
            <a:r>
              <a:rPr lang="en-US" sz="2000" dirty="0" smtClean="0"/>
              <a:t>Exposure to art in the past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u="sng" dirty="0" smtClean="0"/>
              <a:t>Trompe l’oeil </a:t>
            </a:r>
            <a:r>
              <a:rPr lang="en-US" sz="2000" dirty="0" smtClean="0"/>
              <a:t>– French term for “fool the mind” objects painted in this style are so lifelike that viewers think they are real</a:t>
            </a:r>
          </a:p>
          <a:p>
            <a:pPr marL="0" indent="0">
              <a:buNone/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75482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Diego Rivera’s Pan American Unity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9143999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0359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Trompe-l'oeil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4572000" cy="5257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600200"/>
            <a:ext cx="44958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4406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Test 2 Review – Structure and Common Denominators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b="1" dirty="0" smtClean="0"/>
              <a:t>Key Terms (Vocabulary)</a:t>
            </a:r>
          </a:p>
          <a:p>
            <a:r>
              <a:rPr lang="en-US" sz="1800" b="1" dirty="0" smtClean="0"/>
              <a:t>Fresco painting</a:t>
            </a:r>
          </a:p>
          <a:p>
            <a:r>
              <a:rPr lang="en-US" sz="1800" b="1" dirty="0" smtClean="0"/>
              <a:t>Art Elements</a:t>
            </a:r>
          </a:p>
          <a:p>
            <a:r>
              <a:rPr lang="en-US" sz="1800" b="1" dirty="0" smtClean="0"/>
              <a:t>Art Principles</a:t>
            </a:r>
          </a:p>
          <a:p>
            <a:r>
              <a:rPr lang="en-US" sz="1800" b="1" dirty="0" smtClean="0"/>
              <a:t>Texture</a:t>
            </a:r>
          </a:p>
          <a:p>
            <a:r>
              <a:rPr lang="en-US" sz="1800" b="1" dirty="0" smtClean="0"/>
              <a:t>Primary Colors</a:t>
            </a:r>
          </a:p>
          <a:p>
            <a:r>
              <a:rPr lang="en-US" sz="1800" b="1" dirty="0" smtClean="0"/>
              <a:t>Secondary Colors</a:t>
            </a:r>
          </a:p>
          <a:p>
            <a:r>
              <a:rPr lang="en-US" sz="1800" b="1" dirty="0" smtClean="0"/>
              <a:t>Intermediate Colors</a:t>
            </a:r>
          </a:p>
          <a:p>
            <a:r>
              <a:rPr lang="en-US" sz="1800" b="1" dirty="0" smtClean="0"/>
              <a:t>Cool Colors</a:t>
            </a:r>
          </a:p>
          <a:p>
            <a:r>
              <a:rPr lang="en-US" sz="1800" b="1" dirty="0" smtClean="0"/>
              <a:t>Warm Colors</a:t>
            </a:r>
          </a:p>
          <a:p>
            <a:r>
              <a:rPr lang="en-US" sz="1800" b="1" dirty="0" smtClean="0"/>
              <a:t>Hue</a:t>
            </a:r>
          </a:p>
          <a:p>
            <a:r>
              <a:rPr lang="en-US" sz="1800" b="1" dirty="0" smtClean="0"/>
              <a:t>Value/Intensity</a:t>
            </a:r>
          </a:p>
          <a:p>
            <a:r>
              <a:rPr lang="en-US" sz="1800" b="1" dirty="0" smtClean="0"/>
              <a:t>Local Color</a:t>
            </a:r>
          </a:p>
          <a:p>
            <a:r>
              <a:rPr lang="en-US" sz="1800" b="1" dirty="0" smtClean="0"/>
              <a:t>High Keyed </a:t>
            </a:r>
          </a:p>
          <a:p>
            <a:r>
              <a:rPr lang="en-US" sz="1800" b="1" dirty="0" smtClean="0"/>
              <a:t>Low Keyed</a:t>
            </a:r>
          </a:p>
          <a:p>
            <a:r>
              <a:rPr lang="en-US" sz="1800" b="1" dirty="0" smtClean="0"/>
              <a:t>Trompe l’oeil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502605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Test 2 Review – Structure and Common Denominators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 smtClean="0"/>
              <a:t>Short Answer Questions</a:t>
            </a:r>
          </a:p>
          <a:p>
            <a:r>
              <a:rPr lang="en-US" dirty="0" smtClean="0"/>
              <a:t>List three methods artist use to show depth on a flat surface</a:t>
            </a:r>
          </a:p>
          <a:p>
            <a:r>
              <a:rPr lang="en-US" dirty="0" smtClean="0"/>
              <a:t>List four commonalities that appear in art throughout the world</a:t>
            </a:r>
          </a:p>
          <a:p>
            <a:r>
              <a:rPr lang="en-US" dirty="0" smtClean="0"/>
              <a:t>Identify 4 examples of tall, vertical architectural structures built in different parts of the world</a:t>
            </a:r>
          </a:p>
          <a:p>
            <a:r>
              <a:rPr lang="en-US" dirty="0" smtClean="0"/>
              <a:t>What are some features usually found in emotional art and some that are in intellectual art?</a:t>
            </a:r>
          </a:p>
          <a:p>
            <a:r>
              <a:rPr lang="en-US" dirty="0" smtClean="0"/>
              <a:t>List four influences on style (in art).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True or False Statements – Taken from your notes on “Tools and Materials” (Page 39), and from the Guided Reading Activity on the Search for the Tomb of Tutankhamen (See Handout)</a:t>
            </a:r>
          </a:p>
        </p:txBody>
      </p:sp>
    </p:spTree>
    <p:extLst>
      <p:ext uri="{BB962C8B-B14F-4D97-AF65-F5344CB8AC3E}">
        <p14:creationId xmlns:p14="http://schemas.microsoft.com/office/powerpoint/2010/main" val="1817871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Tools and Materials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Four different drawing media – pencil, charcoal (used primarily for sketching), ink, and pastel</a:t>
            </a:r>
          </a:p>
          <a:p>
            <a:r>
              <a:rPr lang="en-US" dirty="0" smtClean="0"/>
              <a:t>Five painting media – fresco, tempera, oil, watercolor, and acrylic</a:t>
            </a:r>
          </a:p>
          <a:p>
            <a:r>
              <a:rPr lang="en-US" dirty="0" smtClean="0"/>
              <a:t>An ink wash is the dilution of inks with water.  It was used extensively in Japan and China</a:t>
            </a:r>
          </a:p>
          <a:p>
            <a:r>
              <a:rPr lang="en-US" dirty="0" smtClean="0"/>
              <a:t>Describe the process of fresco painting</a:t>
            </a:r>
          </a:p>
          <a:p>
            <a:r>
              <a:rPr lang="en-US" dirty="0" smtClean="0"/>
              <a:t>Medieval artists added egg yolk to their tempera colors.</a:t>
            </a:r>
          </a:p>
        </p:txBody>
      </p:sp>
    </p:spTree>
    <p:extLst>
      <p:ext uri="{BB962C8B-B14F-4D97-AF65-F5344CB8AC3E}">
        <p14:creationId xmlns:p14="http://schemas.microsoft.com/office/powerpoint/2010/main" val="3361558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Test 2 Review – Structure and Common Denominators (Slide Show)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Emotional or Intellectual Art works (6)</a:t>
            </a:r>
          </a:p>
          <a:p>
            <a:r>
              <a:rPr lang="en-US" dirty="0" smtClean="0"/>
              <a:t>Name the Artist (4)</a:t>
            </a:r>
          </a:p>
          <a:p>
            <a:pPr marL="0" indent="0">
              <a:buNone/>
            </a:pPr>
            <a:r>
              <a:rPr lang="en-US" dirty="0" smtClean="0"/>
              <a:t>Diego Rivera’s - Pan American Unity</a:t>
            </a:r>
          </a:p>
          <a:p>
            <a:pPr marL="0" indent="0">
              <a:buNone/>
            </a:pPr>
            <a:r>
              <a:rPr lang="en-US" dirty="0" smtClean="0"/>
              <a:t>Picasso’s – The Weeping Woman</a:t>
            </a:r>
          </a:p>
          <a:p>
            <a:pPr marL="0" indent="0">
              <a:buNone/>
            </a:pPr>
            <a:r>
              <a:rPr lang="en-US" dirty="0" smtClean="0"/>
              <a:t>Gauguin – Tahitian Women on the Beach</a:t>
            </a:r>
          </a:p>
          <a:p>
            <a:pPr marL="0" indent="0">
              <a:buNone/>
            </a:pPr>
            <a:r>
              <a:rPr lang="en-US" dirty="0" smtClean="0"/>
              <a:t>Mystery???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40339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Chapter 2: Visual Communication</a:t>
            </a:r>
            <a:br>
              <a:rPr lang="en-US" dirty="0" smtClean="0"/>
            </a:br>
            <a:r>
              <a:rPr lang="en-US" dirty="0" smtClean="0"/>
              <a:t>Design: The Structure of Art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dirty="0" smtClean="0"/>
              <a:t>Color:</a:t>
            </a:r>
          </a:p>
          <a:p>
            <a:pPr marL="0" indent="0">
              <a:buNone/>
            </a:pPr>
            <a:r>
              <a:rPr lang="en-US" b="1" i="1" u="sng" dirty="0" smtClean="0"/>
              <a:t>Primary Colors </a:t>
            </a:r>
            <a:r>
              <a:rPr lang="en-US" dirty="0" smtClean="0"/>
              <a:t>– Red, Yellow, Blue</a:t>
            </a:r>
          </a:p>
          <a:p>
            <a:pPr marL="0" indent="0">
              <a:buNone/>
            </a:pPr>
            <a:r>
              <a:rPr lang="en-US" b="1" i="1" u="sng" dirty="0" smtClean="0"/>
              <a:t>Secondary Colors </a:t>
            </a:r>
            <a:r>
              <a:rPr lang="en-US" dirty="0" smtClean="0"/>
              <a:t>– Green, Violet, Orange</a:t>
            </a:r>
          </a:p>
          <a:p>
            <a:pPr marL="0" indent="0">
              <a:buNone/>
            </a:pPr>
            <a:r>
              <a:rPr lang="en-US" b="1" i="1" u="sng" dirty="0" smtClean="0"/>
              <a:t>Intermediate Colors</a:t>
            </a:r>
            <a:r>
              <a:rPr lang="en-US" dirty="0" smtClean="0"/>
              <a:t> – Red-Violet, Blue-Violet, Blue-Green, Yellow-Green, Red-Orange, Yellow-Orange</a:t>
            </a:r>
          </a:p>
          <a:p>
            <a:pPr marL="0" indent="0">
              <a:buNone/>
            </a:pPr>
            <a:r>
              <a:rPr lang="en-US" b="1" i="1" u="sng" dirty="0" smtClean="0"/>
              <a:t>Cool Colors </a:t>
            </a:r>
            <a:r>
              <a:rPr lang="en-US" dirty="0" smtClean="0"/>
              <a:t>– green and blue</a:t>
            </a:r>
          </a:p>
          <a:p>
            <a:pPr marL="0" indent="0">
              <a:buNone/>
            </a:pPr>
            <a:r>
              <a:rPr lang="en-US" b="1" i="1" u="sng" dirty="0" smtClean="0"/>
              <a:t>Warm Colors </a:t>
            </a:r>
            <a:r>
              <a:rPr lang="en-US" dirty="0" smtClean="0"/>
              <a:t>– red and orange</a:t>
            </a:r>
          </a:p>
          <a:p>
            <a:pPr marL="0" indent="0">
              <a:buNone/>
            </a:pPr>
            <a:r>
              <a:rPr lang="en-US" b="1" i="1" u="sng" dirty="0" smtClean="0"/>
              <a:t>Hue</a:t>
            </a:r>
            <a:r>
              <a:rPr lang="en-US" dirty="0" smtClean="0"/>
              <a:t> - one of the twelve colors listed above (the name of the color)</a:t>
            </a:r>
          </a:p>
          <a:p>
            <a:pPr marL="0" indent="0">
              <a:buNone/>
            </a:pPr>
            <a:r>
              <a:rPr lang="en-US" b="1" i="1" u="sng" dirty="0" smtClean="0"/>
              <a:t>Value</a:t>
            </a:r>
            <a:r>
              <a:rPr lang="en-US" dirty="0" smtClean="0"/>
              <a:t> – dark or light quality of the color</a:t>
            </a:r>
          </a:p>
          <a:p>
            <a:pPr marL="0" indent="0">
              <a:buNone/>
            </a:pPr>
            <a:r>
              <a:rPr lang="en-US" b="1" i="1" u="sng" dirty="0" smtClean="0"/>
              <a:t>Intensity</a:t>
            </a:r>
            <a:r>
              <a:rPr lang="en-US" dirty="0" smtClean="0"/>
              <a:t> – brightness or saturation</a:t>
            </a:r>
          </a:p>
          <a:p>
            <a:pPr marL="0" indent="0">
              <a:buNone/>
            </a:pPr>
            <a:r>
              <a:rPr lang="en-US" b="1" i="1" u="sng" dirty="0" smtClean="0"/>
              <a:t>Local Color </a:t>
            </a:r>
            <a:r>
              <a:rPr lang="en-US" dirty="0" smtClean="0"/>
              <a:t>– color of objects when they are lit by white light</a:t>
            </a:r>
          </a:p>
          <a:p>
            <a:pPr marL="0" indent="0">
              <a:buNone/>
            </a:pPr>
            <a:r>
              <a:rPr lang="en-US" b="1" i="1" u="sng" dirty="0" smtClean="0"/>
              <a:t>High-Keyed</a:t>
            </a:r>
            <a:r>
              <a:rPr lang="en-US" dirty="0" smtClean="0"/>
              <a:t> – paintings that have mostly light values</a:t>
            </a:r>
          </a:p>
          <a:p>
            <a:pPr marL="0" indent="0">
              <a:buNone/>
            </a:pPr>
            <a:r>
              <a:rPr lang="en-US" b="1" i="1" u="sng" dirty="0" smtClean="0"/>
              <a:t>Low Keyed </a:t>
            </a:r>
            <a:r>
              <a:rPr lang="en-US" dirty="0" smtClean="0"/>
              <a:t>– paintings that have mostly dark values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Movement:</a:t>
            </a:r>
          </a:p>
          <a:p>
            <a:pPr marL="0" indent="0">
              <a:buNone/>
            </a:pPr>
            <a:r>
              <a:rPr lang="en-US" b="1" i="1" u="sng" dirty="0" smtClean="0"/>
              <a:t>Movement in a painting</a:t>
            </a:r>
            <a:r>
              <a:rPr lang="en-US" dirty="0" smtClean="0"/>
              <a:t>  - directs the viewer’s gaze to the center of the work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9636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Commonalities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(Geometric Patterns, Animal Designs, Human Figures, and Architecture)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b="1" i="1" u="sng" dirty="0" smtClean="0"/>
              <a:t>Tall/Vertical Architectural Structures</a:t>
            </a:r>
          </a:p>
          <a:p>
            <a:pPr marL="0" indent="0" algn="ctr">
              <a:buNone/>
            </a:pPr>
            <a:r>
              <a:rPr lang="en-US" b="1" i="1" u="sng" dirty="0" smtClean="0"/>
              <a:t>(Different Parts of the World)</a:t>
            </a:r>
          </a:p>
          <a:p>
            <a:pPr algn="ctr"/>
            <a:r>
              <a:rPr lang="en-US" dirty="0" smtClean="0"/>
              <a:t>Egypt – Obelisks</a:t>
            </a:r>
          </a:p>
          <a:p>
            <a:pPr algn="ctr"/>
            <a:r>
              <a:rPr lang="en-US" dirty="0" smtClean="0"/>
              <a:t>China and Japan – Pagoda Towers</a:t>
            </a:r>
          </a:p>
          <a:p>
            <a:pPr algn="ctr"/>
            <a:r>
              <a:rPr lang="en-US" dirty="0" smtClean="0"/>
              <a:t>Europe – Gothic Cathedrals</a:t>
            </a:r>
          </a:p>
          <a:p>
            <a:pPr algn="ctr"/>
            <a:r>
              <a:rPr lang="en-US" dirty="0" smtClean="0"/>
              <a:t>Contemporary </a:t>
            </a:r>
            <a:r>
              <a:rPr lang="en-US" dirty="0" err="1" smtClean="0"/>
              <a:t>Skyscrappers</a:t>
            </a:r>
            <a:endParaRPr lang="en-US" dirty="0" smtClean="0"/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2028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Egypt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6400"/>
            <a:ext cx="9144000" cy="4953000"/>
          </a:xfrm>
        </p:spPr>
      </p:pic>
    </p:spTree>
    <p:extLst>
      <p:ext uri="{BB962C8B-B14F-4D97-AF65-F5344CB8AC3E}">
        <p14:creationId xmlns:p14="http://schemas.microsoft.com/office/powerpoint/2010/main" val="52440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China/Japan</a:t>
            </a:r>
            <a:br>
              <a:rPr lang="en-US" dirty="0" smtClean="0"/>
            </a:br>
            <a:r>
              <a:rPr lang="en-US" dirty="0" smtClean="0"/>
              <a:t>(Pagoda Towers)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963" y="1600200"/>
            <a:ext cx="3261073" cy="4525963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0086" y="1600200"/>
            <a:ext cx="3474827" cy="4525963"/>
          </a:xfrm>
        </p:spPr>
      </p:pic>
    </p:spTree>
    <p:extLst>
      <p:ext uri="{BB962C8B-B14F-4D97-AF65-F5344CB8AC3E}">
        <p14:creationId xmlns:p14="http://schemas.microsoft.com/office/powerpoint/2010/main" val="1666820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Europe</a:t>
            </a:r>
            <a:br>
              <a:rPr lang="en-US" dirty="0" smtClean="0"/>
            </a:br>
            <a:r>
              <a:rPr lang="en-US" dirty="0" smtClean="0"/>
              <a:t>(Gothic Cathedral)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600200"/>
            <a:ext cx="8610600" cy="5101431"/>
          </a:xfrm>
        </p:spPr>
      </p:pic>
    </p:spTree>
    <p:extLst>
      <p:ext uri="{BB962C8B-B14F-4D97-AF65-F5344CB8AC3E}">
        <p14:creationId xmlns:p14="http://schemas.microsoft.com/office/powerpoint/2010/main" val="1077140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Contemporary Skyscrapers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219200"/>
            <a:ext cx="4114800" cy="5486400"/>
          </a:xfr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1219200"/>
            <a:ext cx="4572000" cy="5486400"/>
          </a:xfrm>
        </p:spPr>
      </p:pic>
    </p:spTree>
    <p:extLst>
      <p:ext uri="{BB962C8B-B14F-4D97-AF65-F5344CB8AC3E}">
        <p14:creationId xmlns:p14="http://schemas.microsoft.com/office/powerpoint/2010/main" val="3659772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Commonalities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b="1" i="1" dirty="0" smtClean="0"/>
              <a:t>Cultures That Have Influenced European Artists (19</a:t>
            </a:r>
            <a:r>
              <a:rPr lang="en-US" b="1" i="1" baseline="30000" dirty="0" smtClean="0"/>
              <a:t>th</a:t>
            </a:r>
            <a:r>
              <a:rPr lang="en-US" b="1" i="1" dirty="0" smtClean="0"/>
              <a:t> and 20</a:t>
            </a:r>
            <a:r>
              <a:rPr lang="en-US" b="1" i="1" baseline="30000" dirty="0" smtClean="0"/>
              <a:t>th</a:t>
            </a:r>
            <a:r>
              <a:rPr lang="en-US" b="1" i="1" dirty="0" smtClean="0"/>
              <a:t> Centuries)</a:t>
            </a:r>
          </a:p>
          <a:p>
            <a:r>
              <a:rPr lang="en-US" dirty="0" smtClean="0"/>
              <a:t>Picasso – African Tribal Art</a:t>
            </a:r>
          </a:p>
          <a:p>
            <a:r>
              <a:rPr lang="en-US" dirty="0" smtClean="0"/>
              <a:t>Gauguin – Native people of Tahiti</a:t>
            </a:r>
          </a:p>
          <a:p>
            <a:r>
              <a:rPr lang="en-US" dirty="0" smtClean="0"/>
              <a:t>French Impressionists – Japanese Woodcuts</a:t>
            </a:r>
          </a:p>
          <a:p>
            <a:pPr marL="0" indent="0" algn="ctr">
              <a:buNone/>
            </a:pP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3693003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Picasso – The Weeping Woman (1937)</a:t>
            </a:r>
            <a:br>
              <a:rPr lang="en-US" sz="3200" dirty="0" smtClean="0"/>
            </a:br>
            <a:r>
              <a:rPr lang="en-US" sz="3200" dirty="0" smtClean="0"/>
              <a:t>Oil on Canvas</a:t>
            </a:r>
            <a:br>
              <a:rPr lang="en-US" sz="3200" dirty="0" smtClean="0"/>
            </a:br>
            <a:r>
              <a:rPr lang="en-US" sz="3200" dirty="0" smtClean="0"/>
              <a:t>Tate Modern, London</a:t>
            </a:r>
            <a:endParaRPr lang="en-US" sz="32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0"/>
            <a:ext cx="91440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6703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5471</TotalTime>
  <Words>690</Words>
  <Application>Microsoft Office PowerPoint</Application>
  <PresentationFormat>On-screen Show (4:3)</PresentationFormat>
  <Paragraphs>117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Chapter 2: Visual Communication Design: The Structure of Art</vt:lpstr>
      <vt:lpstr>Chapter 2: Visual Communication Design: The Structure of Art</vt:lpstr>
      <vt:lpstr>Commonalities  (Geometric Patterns, Animal Designs, Human Figures, and Architecture)</vt:lpstr>
      <vt:lpstr>Egypt</vt:lpstr>
      <vt:lpstr>China/Japan (Pagoda Towers)</vt:lpstr>
      <vt:lpstr>Europe (Gothic Cathedral)</vt:lpstr>
      <vt:lpstr>Contemporary Skyscrapers</vt:lpstr>
      <vt:lpstr>Commonalities</vt:lpstr>
      <vt:lpstr>Picasso – The Weeping Woman (1937) Oil on Canvas Tate Modern, London</vt:lpstr>
      <vt:lpstr>Gauguin – Tahitian Women on the Beach (1891) Oil on Canvas Paris </vt:lpstr>
      <vt:lpstr>Emotion vs. Intellect</vt:lpstr>
      <vt:lpstr>Style</vt:lpstr>
      <vt:lpstr>Diego Rivera’s Pan American Unity</vt:lpstr>
      <vt:lpstr>Trompe-l'oeil</vt:lpstr>
      <vt:lpstr>Test 2 Review – Structure and Common Denominators</vt:lpstr>
      <vt:lpstr>Test 2 Review – Structure and Common Denominators</vt:lpstr>
      <vt:lpstr>Tools and Materials Review</vt:lpstr>
      <vt:lpstr>Test 2 Review – Structure and Common Denominators (Slide Show)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2: Visual Communication Design: The Structure of Art</dc:title>
  <dc:creator>Windows User</dc:creator>
  <cp:lastModifiedBy>Windows User</cp:lastModifiedBy>
  <cp:revision>27</cp:revision>
  <dcterms:created xsi:type="dcterms:W3CDTF">2017-09-26T17:18:58Z</dcterms:created>
  <dcterms:modified xsi:type="dcterms:W3CDTF">2020-02-25T15:43:01Z</dcterms:modified>
</cp:coreProperties>
</file>