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75" r:id="rId5"/>
    <p:sldId id="276" r:id="rId6"/>
    <p:sldId id="257" r:id="rId7"/>
    <p:sldId id="258" r:id="rId8"/>
    <p:sldId id="259" r:id="rId9"/>
    <p:sldId id="277" r:id="rId10"/>
    <p:sldId id="260" r:id="rId11"/>
    <p:sldId id="261" r:id="rId12"/>
    <p:sldId id="262" r:id="rId13"/>
    <p:sldId id="263" r:id="rId14"/>
    <p:sldId id="264" r:id="rId15"/>
    <p:sldId id="265" r:id="rId16"/>
    <p:sldId id="266" r:id="rId17"/>
    <p:sldId id="267" r:id="rId18"/>
    <p:sldId id="268" r:id="rId19"/>
    <p:sldId id="278" r:id="rId20"/>
    <p:sldId id="279" r:id="rId21"/>
    <p:sldId id="280" r:id="rId22"/>
    <p:sldId id="281" r:id="rId23"/>
    <p:sldId id="270"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C25114-B41E-4340-8486-D87F2860CEA5}"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C72CA-4642-41EF-9853-34C270030A28}" type="slidenum">
              <a:rPr lang="en-US" smtClean="0"/>
              <a:t>‹#›</a:t>
            </a:fld>
            <a:endParaRPr lang="en-US"/>
          </a:p>
        </p:txBody>
      </p:sp>
    </p:spTree>
    <p:extLst>
      <p:ext uri="{BB962C8B-B14F-4D97-AF65-F5344CB8AC3E}">
        <p14:creationId xmlns:p14="http://schemas.microsoft.com/office/powerpoint/2010/main" val="3917998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25114-B41E-4340-8486-D87F2860CEA5}"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C72CA-4642-41EF-9853-34C270030A28}" type="slidenum">
              <a:rPr lang="en-US" smtClean="0"/>
              <a:t>‹#›</a:t>
            </a:fld>
            <a:endParaRPr lang="en-US"/>
          </a:p>
        </p:txBody>
      </p:sp>
    </p:spTree>
    <p:extLst>
      <p:ext uri="{BB962C8B-B14F-4D97-AF65-F5344CB8AC3E}">
        <p14:creationId xmlns:p14="http://schemas.microsoft.com/office/powerpoint/2010/main" val="2333681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25114-B41E-4340-8486-D87F2860CEA5}"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C72CA-4642-41EF-9853-34C270030A28}" type="slidenum">
              <a:rPr lang="en-US" smtClean="0"/>
              <a:t>‹#›</a:t>
            </a:fld>
            <a:endParaRPr lang="en-US"/>
          </a:p>
        </p:txBody>
      </p:sp>
    </p:spTree>
    <p:extLst>
      <p:ext uri="{BB962C8B-B14F-4D97-AF65-F5344CB8AC3E}">
        <p14:creationId xmlns:p14="http://schemas.microsoft.com/office/powerpoint/2010/main" val="286965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25114-B41E-4340-8486-D87F2860CEA5}"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C72CA-4642-41EF-9853-34C270030A28}" type="slidenum">
              <a:rPr lang="en-US" smtClean="0"/>
              <a:t>‹#›</a:t>
            </a:fld>
            <a:endParaRPr lang="en-US"/>
          </a:p>
        </p:txBody>
      </p:sp>
    </p:spTree>
    <p:extLst>
      <p:ext uri="{BB962C8B-B14F-4D97-AF65-F5344CB8AC3E}">
        <p14:creationId xmlns:p14="http://schemas.microsoft.com/office/powerpoint/2010/main" val="3420167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C25114-B41E-4340-8486-D87F2860CEA5}"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C72CA-4642-41EF-9853-34C270030A28}" type="slidenum">
              <a:rPr lang="en-US" smtClean="0"/>
              <a:t>‹#›</a:t>
            </a:fld>
            <a:endParaRPr lang="en-US"/>
          </a:p>
        </p:txBody>
      </p:sp>
    </p:spTree>
    <p:extLst>
      <p:ext uri="{BB962C8B-B14F-4D97-AF65-F5344CB8AC3E}">
        <p14:creationId xmlns:p14="http://schemas.microsoft.com/office/powerpoint/2010/main" val="2869082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C25114-B41E-4340-8486-D87F2860CEA5}"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C72CA-4642-41EF-9853-34C270030A28}" type="slidenum">
              <a:rPr lang="en-US" smtClean="0"/>
              <a:t>‹#›</a:t>
            </a:fld>
            <a:endParaRPr lang="en-US"/>
          </a:p>
        </p:txBody>
      </p:sp>
    </p:spTree>
    <p:extLst>
      <p:ext uri="{BB962C8B-B14F-4D97-AF65-F5344CB8AC3E}">
        <p14:creationId xmlns:p14="http://schemas.microsoft.com/office/powerpoint/2010/main" val="2683604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C25114-B41E-4340-8486-D87F2860CEA5}" type="datetimeFigureOut">
              <a:rPr lang="en-US" smtClean="0"/>
              <a:t>5/20/2019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7C72CA-4642-41EF-9853-34C270030A28}" type="slidenum">
              <a:rPr lang="en-US" smtClean="0"/>
              <a:t>‹#›</a:t>
            </a:fld>
            <a:endParaRPr lang="en-US"/>
          </a:p>
        </p:txBody>
      </p:sp>
    </p:spTree>
    <p:extLst>
      <p:ext uri="{BB962C8B-B14F-4D97-AF65-F5344CB8AC3E}">
        <p14:creationId xmlns:p14="http://schemas.microsoft.com/office/powerpoint/2010/main" val="369196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C25114-B41E-4340-8486-D87F2860CEA5}" type="datetimeFigureOut">
              <a:rPr lang="en-US" smtClean="0"/>
              <a:t>5/20/2019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7C72CA-4642-41EF-9853-34C270030A28}" type="slidenum">
              <a:rPr lang="en-US" smtClean="0"/>
              <a:t>‹#›</a:t>
            </a:fld>
            <a:endParaRPr lang="en-US"/>
          </a:p>
        </p:txBody>
      </p:sp>
    </p:spTree>
    <p:extLst>
      <p:ext uri="{BB962C8B-B14F-4D97-AF65-F5344CB8AC3E}">
        <p14:creationId xmlns:p14="http://schemas.microsoft.com/office/powerpoint/2010/main" val="3238158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25114-B41E-4340-8486-D87F2860CEA5}" type="datetimeFigureOut">
              <a:rPr lang="en-US" smtClean="0"/>
              <a:t>5/20/2019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7C72CA-4642-41EF-9853-34C270030A28}" type="slidenum">
              <a:rPr lang="en-US" smtClean="0"/>
              <a:t>‹#›</a:t>
            </a:fld>
            <a:endParaRPr lang="en-US"/>
          </a:p>
        </p:txBody>
      </p:sp>
    </p:spTree>
    <p:extLst>
      <p:ext uri="{BB962C8B-B14F-4D97-AF65-F5344CB8AC3E}">
        <p14:creationId xmlns:p14="http://schemas.microsoft.com/office/powerpoint/2010/main" val="1784564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C25114-B41E-4340-8486-D87F2860CEA5}"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C72CA-4642-41EF-9853-34C270030A28}" type="slidenum">
              <a:rPr lang="en-US" smtClean="0"/>
              <a:t>‹#›</a:t>
            </a:fld>
            <a:endParaRPr lang="en-US"/>
          </a:p>
        </p:txBody>
      </p:sp>
    </p:spTree>
    <p:extLst>
      <p:ext uri="{BB962C8B-B14F-4D97-AF65-F5344CB8AC3E}">
        <p14:creationId xmlns:p14="http://schemas.microsoft.com/office/powerpoint/2010/main" val="3374436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C25114-B41E-4340-8486-D87F2860CEA5}"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C72CA-4642-41EF-9853-34C270030A28}" type="slidenum">
              <a:rPr lang="en-US" smtClean="0"/>
              <a:t>‹#›</a:t>
            </a:fld>
            <a:endParaRPr lang="en-US"/>
          </a:p>
        </p:txBody>
      </p:sp>
    </p:spTree>
    <p:extLst>
      <p:ext uri="{BB962C8B-B14F-4D97-AF65-F5344CB8AC3E}">
        <p14:creationId xmlns:p14="http://schemas.microsoft.com/office/powerpoint/2010/main" val="2919371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25114-B41E-4340-8486-D87F2860CEA5}" type="datetimeFigureOut">
              <a:rPr lang="en-US" smtClean="0"/>
              <a:t>5/20/2019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7C72CA-4642-41EF-9853-34C270030A28}" type="slidenum">
              <a:rPr lang="en-US" smtClean="0"/>
              <a:t>‹#›</a:t>
            </a:fld>
            <a:endParaRPr lang="en-US"/>
          </a:p>
        </p:txBody>
      </p:sp>
    </p:spTree>
    <p:extLst>
      <p:ext uri="{BB962C8B-B14F-4D97-AF65-F5344CB8AC3E}">
        <p14:creationId xmlns:p14="http://schemas.microsoft.com/office/powerpoint/2010/main" val="1022695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World War II</a:t>
            </a:r>
            <a:endParaRPr lang="en-US" dirty="0"/>
          </a:p>
        </p:txBody>
      </p:sp>
      <p:sp>
        <p:nvSpPr>
          <p:cNvPr id="5" name="Content Placeholder 4"/>
          <p:cNvSpPr>
            <a:spLocks noGrp="1"/>
          </p:cNvSpPr>
          <p:nvPr>
            <p:ph idx="1"/>
          </p:nvPr>
        </p:nvSpPr>
        <p:spPr/>
        <p:txBody>
          <a:bodyPr>
            <a:normAutofit fontScale="92500" lnSpcReduction="10000"/>
          </a:bodyPr>
          <a:lstStyle/>
          <a:p>
            <a:pPr marL="0" indent="0">
              <a:buNone/>
            </a:pPr>
            <a:r>
              <a:rPr lang="en-US" dirty="0" smtClean="0"/>
              <a:t>Critical Thinking and Writing Activity:</a:t>
            </a:r>
          </a:p>
          <a:p>
            <a:pPr marL="0" indent="0">
              <a:buNone/>
            </a:pPr>
            <a:r>
              <a:rPr lang="en-US" dirty="0" smtClean="0"/>
              <a:t>Write a newspaper editorial either supporting or opposing the United States’ policy of neutrality (prior to the Japanese attack on Pearl Harbor).</a:t>
            </a:r>
          </a:p>
          <a:p>
            <a:r>
              <a:rPr lang="en-US" dirty="0"/>
              <a:t>3</a:t>
            </a:r>
            <a:r>
              <a:rPr lang="en-US" dirty="0" smtClean="0"/>
              <a:t>-5 paragraphs</a:t>
            </a:r>
            <a:endParaRPr lang="en-US" dirty="0"/>
          </a:p>
          <a:p>
            <a:r>
              <a:rPr lang="en-US" dirty="0" smtClean="0"/>
              <a:t>Draw a political cartoon that supports your position.*  *Extra credit*</a:t>
            </a:r>
          </a:p>
          <a:p>
            <a:pPr marL="0" indent="0">
              <a:buNone/>
            </a:pPr>
            <a:r>
              <a:rPr lang="en-US" dirty="0" smtClean="0"/>
              <a:t>*This assignment must be typed and printed out.*</a:t>
            </a:r>
          </a:p>
          <a:p>
            <a:pPr marL="0" indent="0">
              <a:buNone/>
            </a:pPr>
            <a:r>
              <a:rPr lang="en-US" dirty="0"/>
              <a:t>*</a:t>
            </a:r>
            <a:r>
              <a:rPr lang="en-US" dirty="0" smtClean="0"/>
              <a:t>Due Date: 5/3/2019*</a:t>
            </a:r>
          </a:p>
        </p:txBody>
      </p:sp>
    </p:spTree>
    <p:extLst>
      <p:ext uri="{BB962C8B-B14F-4D97-AF65-F5344CB8AC3E}">
        <p14:creationId xmlns:p14="http://schemas.microsoft.com/office/powerpoint/2010/main" val="2445381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in World War II</a:t>
            </a:r>
            <a:br>
              <a:rPr lang="en-US" dirty="0" smtClean="0"/>
            </a:br>
            <a:r>
              <a:rPr lang="en-US" dirty="0" smtClean="0"/>
              <a:t>Mobilizing for Defense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Terms and Names</a:t>
            </a:r>
          </a:p>
          <a:p>
            <a:r>
              <a:rPr lang="en-US" u="sng" dirty="0" smtClean="0"/>
              <a:t>George Marshall</a:t>
            </a:r>
            <a:r>
              <a:rPr lang="en-US" dirty="0" smtClean="0"/>
              <a:t> – U.S. Army (General and) Chief of Staff during World War II</a:t>
            </a:r>
          </a:p>
          <a:p>
            <a:r>
              <a:rPr lang="en-US" u="sng" dirty="0" smtClean="0"/>
              <a:t>Women’s Auxiliary Army Corp (WAAC)</a:t>
            </a:r>
            <a:r>
              <a:rPr lang="en-US" dirty="0" smtClean="0"/>
              <a:t> – women volunteers would serve in noncombat positions (nurses, radio operators, electricians, etc.)</a:t>
            </a:r>
          </a:p>
          <a:p>
            <a:r>
              <a:rPr lang="en-US" u="sng" dirty="0" smtClean="0"/>
              <a:t>A. Phillip Randolph </a:t>
            </a:r>
            <a:r>
              <a:rPr lang="en-US" dirty="0" smtClean="0"/>
              <a:t>– America’s most respected African American labor leader; demanded that African Americans have the right to work and fight for their country</a:t>
            </a:r>
          </a:p>
          <a:p>
            <a:r>
              <a:rPr lang="en-US" u="sng" dirty="0" smtClean="0"/>
              <a:t>Manhattan Project </a:t>
            </a:r>
            <a:r>
              <a:rPr lang="en-US" dirty="0" smtClean="0"/>
              <a:t>– the U.S. program to develop an atomic bomb for use in World War II</a:t>
            </a:r>
          </a:p>
          <a:p>
            <a:endParaRPr lang="en-US" dirty="0"/>
          </a:p>
        </p:txBody>
      </p:sp>
    </p:spTree>
    <p:extLst>
      <p:ext uri="{BB962C8B-B14F-4D97-AF65-F5344CB8AC3E}">
        <p14:creationId xmlns:p14="http://schemas.microsoft.com/office/powerpoint/2010/main" val="1252988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in World War II</a:t>
            </a:r>
            <a:br>
              <a:rPr lang="en-US" dirty="0" smtClean="0"/>
            </a:br>
            <a:r>
              <a:rPr lang="en-US" dirty="0" smtClean="0"/>
              <a:t>Mobilizing for Defense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Terms and Names cont.</a:t>
            </a:r>
          </a:p>
          <a:p>
            <a:r>
              <a:rPr lang="en-US" u="sng" dirty="0" smtClean="0"/>
              <a:t>Office </a:t>
            </a:r>
            <a:r>
              <a:rPr lang="en-US" u="sng" dirty="0"/>
              <a:t>of Price Administration (OPA) </a:t>
            </a:r>
            <a:r>
              <a:rPr lang="en-US" dirty="0"/>
              <a:t>– an agency established by Congress to fight inflation by freezing prices on most goods</a:t>
            </a:r>
          </a:p>
          <a:p>
            <a:r>
              <a:rPr lang="en-US" u="sng" dirty="0"/>
              <a:t>War Productions Board </a:t>
            </a:r>
            <a:r>
              <a:rPr lang="en-US" dirty="0"/>
              <a:t>– agency in charge of coordinating the production of military supplies by U.S. industries</a:t>
            </a:r>
          </a:p>
          <a:p>
            <a:r>
              <a:rPr lang="en-US" u="sng" dirty="0"/>
              <a:t>Rationing</a:t>
            </a:r>
            <a:r>
              <a:rPr lang="en-US" dirty="0"/>
              <a:t> – restriction of people’s right to buy unlimited amounts of particular foods and other goods (implemented during wartime to ensure adequate supplies for the military </a:t>
            </a:r>
          </a:p>
          <a:p>
            <a:endParaRPr lang="en-US" dirty="0"/>
          </a:p>
          <a:p>
            <a:endParaRPr lang="en-US" dirty="0"/>
          </a:p>
        </p:txBody>
      </p:sp>
    </p:spTree>
    <p:extLst>
      <p:ext uri="{BB962C8B-B14F-4D97-AF65-F5344CB8AC3E}">
        <p14:creationId xmlns:p14="http://schemas.microsoft.com/office/powerpoint/2010/main" val="1668780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in World War II</a:t>
            </a:r>
            <a:br>
              <a:rPr lang="en-US" dirty="0" smtClean="0"/>
            </a:br>
            <a:r>
              <a:rPr lang="en-US" dirty="0" smtClean="0"/>
              <a:t>Mobilizing for Defense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Main Ideas</a:t>
            </a:r>
          </a:p>
          <a:p>
            <a:r>
              <a:rPr lang="en-US" b="1" i="1" u="sng" dirty="0" smtClean="0"/>
              <a:t>During World War II the U.S. military became more diverse </a:t>
            </a:r>
            <a:r>
              <a:rPr lang="en-US" dirty="0" smtClean="0"/>
              <a:t>(it included African Americans, Native Americans, Mexican Americans, and Asian Americans), but remained mostly segregated</a:t>
            </a:r>
          </a:p>
          <a:p>
            <a:r>
              <a:rPr lang="en-US" b="1" i="1" u="sng" dirty="0" smtClean="0"/>
              <a:t>The federal government expanded its influence over civilian life during WWII </a:t>
            </a:r>
            <a:r>
              <a:rPr lang="en-US" dirty="0" smtClean="0"/>
              <a:t>by drafting civilians, implementing a system of rationing, and establishing other economic controls</a:t>
            </a:r>
          </a:p>
          <a:p>
            <a:r>
              <a:rPr lang="en-US" b="1" i="1" u="sng" dirty="0" smtClean="0"/>
              <a:t>The media played an important role in helping the country mobilize </a:t>
            </a:r>
            <a:r>
              <a:rPr lang="en-US" dirty="0" smtClean="0"/>
              <a:t>; propaganda films stressed the importance of an alliance between the United States and the Soviet Union, and reinforced the view of Germany as the enemy </a:t>
            </a:r>
          </a:p>
          <a:p>
            <a:endParaRPr lang="en-US" dirty="0" smtClean="0"/>
          </a:p>
          <a:p>
            <a:endParaRPr lang="en-US" dirty="0"/>
          </a:p>
        </p:txBody>
      </p:sp>
    </p:spTree>
    <p:extLst>
      <p:ext uri="{BB962C8B-B14F-4D97-AF65-F5344CB8AC3E}">
        <p14:creationId xmlns:p14="http://schemas.microsoft.com/office/powerpoint/2010/main" val="83124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in World War II</a:t>
            </a:r>
            <a:br>
              <a:rPr lang="en-US" dirty="0" smtClean="0"/>
            </a:br>
            <a:r>
              <a:rPr lang="en-US" dirty="0" smtClean="0"/>
              <a:t>The War for Europe and North Africa</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Terms and Names</a:t>
            </a:r>
          </a:p>
          <a:p>
            <a:r>
              <a:rPr lang="en-US" b="1" i="1" u="sng" dirty="0" smtClean="0"/>
              <a:t>Eisenhower</a:t>
            </a:r>
            <a:r>
              <a:rPr lang="en-US" dirty="0" smtClean="0"/>
              <a:t> – the American general that commanded Operation Torch (an invasion of Axis controlled N. Africa); later, the Supreme Commander of U.S. forces in Europe (led the D-Day invasion)</a:t>
            </a:r>
          </a:p>
          <a:p>
            <a:r>
              <a:rPr lang="en-US" b="1" i="1" u="sng" dirty="0" smtClean="0"/>
              <a:t>D-Day</a:t>
            </a:r>
            <a:r>
              <a:rPr lang="en-US" dirty="0" smtClean="0"/>
              <a:t> – June 6</a:t>
            </a:r>
            <a:r>
              <a:rPr lang="en-US" baseline="30000" dirty="0" smtClean="0"/>
              <a:t>th</a:t>
            </a:r>
            <a:r>
              <a:rPr lang="en-US" dirty="0" smtClean="0"/>
              <a:t> 1944, the largest land sea air operation in military history (Code named Operation Overlord)</a:t>
            </a:r>
          </a:p>
          <a:p>
            <a:r>
              <a:rPr lang="en-US" b="1" i="1" u="sng" dirty="0" smtClean="0"/>
              <a:t>General Omar Bradley</a:t>
            </a:r>
            <a:r>
              <a:rPr lang="en-US" dirty="0" smtClean="0"/>
              <a:t> - </a:t>
            </a:r>
            <a:r>
              <a:rPr lang="en-US" dirty="0"/>
              <a:t>chosen to command the US First Army, which, alongside the British Second Army, made up General </a:t>
            </a:r>
            <a:r>
              <a:rPr lang="en-US" dirty="0" smtClean="0"/>
              <a:t>Montgomery’s</a:t>
            </a:r>
            <a:r>
              <a:rPr lang="en-US" dirty="0"/>
              <a:t> 21st </a:t>
            </a:r>
            <a:r>
              <a:rPr lang="en-US" dirty="0" smtClean="0"/>
              <a:t>Army Group</a:t>
            </a:r>
          </a:p>
          <a:p>
            <a:r>
              <a:rPr lang="en-US" b="1" i="1" u="sng" dirty="0" smtClean="0"/>
              <a:t>General George Patton </a:t>
            </a:r>
            <a:r>
              <a:rPr lang="en-US" dirty="0" smtClean="0"/>
              <a:t>– commanded the United States’ Third Army in Europe; led the drive to, and later, the liberation of Paris in September 1944</a:t>
            </a:r>
          </a:p>
          <a:p>
            <a:pPr marL="0" indent="0">
              <a:buNone/>
            </a:pPr>
            <a:endParaRPr lang="en-US" dirty="0"/>
          </a:p>
        </p:txBody>
      </p:sp>
    </p:spTree>
    <p:extLst>
      <p:ext uri="{BB962C8B-B14F-4D97-AF65-F5344CB8AC3E}">
        <p14:creationId xmlns:p14="http://schemas.microsoft.com/office/powerpoint/2010/main" val="3702362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in World War II</a:t>
            </a:r>
            <a:br>
              <a:rPr lang="en-US" dirty="0" smtClean="0"/>
            </a:br>
            <a:r>
              <a:rPr lang="en-US" dirty="0" smtClean="0"/>
              <a:t>The War for Europe and North Africa</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Terms and Names cont.</a:t>
            </a:r>
          </a:p>
          <a:p>
            <a:r>
              <a:rPr lang="en-US" b="1" i="1" u="sng" dirty="0" smtClean="0"/>
              <a:t>Battle of the Bulge</a:t>
            </a:r>
            <a:r>
              <a:rPr lang="en-US" dirty="0" smtClean="0"/>
              <a:t> – (October 1944) Germany’s desperate last-gasp offensive (eight German tank divisions drove 60 miles into Allied territory); after a month of brutal fighting the Germans were pushed back</a:t>
            </a:r>
          </a:p>
          <a:p>
            <a:pPr marL="0" indent="0">
              <a:buNone/>
            </a:pPr>
            <a:r>
              <a:rPr lang="en-US" dirty="0" smtClean="0"/>
              <a:t>**Signaled the beginning of the end of World War II in Europe; Germany could not replace the manpower and weapons it lost and could only retreat**</a:t>
            </a:r>
          </a:p>
          <a:p>
            <a:r>
              <a:rPr lang="en-US" b="1" i="1" u="sng" dirty="0" smtClean="0"/>
              <a:t>V-E Day </a:t>
            </a:r>
            <a:r>
              <a:rPr lang="en-US" dirty="0" smtClean="0"/>
              <a:t>– (Victory in Europe Day) May 8</a:t>
            </a:r>
            <a:r>
              <a:rPr lang="en-US" baseline="30000" dirty="0" smtClean="0"/>
              <a:t>th</a:t>
            </a:r>
            <a:r>
              <a:rPr lang="en-US" dirty="0" smtClean="0"/>
              <a:t> 1945</a:t>
            </a:r>
          </a:p>
          <a:p>
            <a:r>
              <a:rPr lang="en-US" b="1" i="1" u="sng" dirty="0" smtClean="0"/>
              <a:t>Truman</a:t>
            </a:r>
            <a:r>
              <a:rPr lang="en-US" dirty="0" smtClean="0"/>
              <a:t> – FDR’s VP in 1945; after Roosevelt’s death in April 1945, he became President of the United States</a:t>
            </a:r>
          </a:p>
          <a:p>
            <a:pPr marL="0" indent="0">
              <a:buNone/>
            </a:pPr>
            <a:endParaRPr lang="en-US" dirty="0" smtClean="0"/>
          </a:p>
        </p:txBody>
      </p:sp>
    </p:spTree>
    <p:extLst>
      <p:ext uri="{BB962C8B-B14F-4D97-AF65-F5344CB8AC3E}">
        <p14:creationId xmlns:p14="http://schemas.microsoft.com/office/powerpoint/2010/main" val="3259322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in World War II</a:t>
            </a:r>
            <a:br>
              <a:rPr lang="en-US" dirty="0" smtClean="0"/>
            </a:br>
            <a:r>
              <a:rPr lang="en-US" dirty="0" smtClean="0"/>
              <a:t>The War for Europe and North Africa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Main Ideas</a:t>
            </a:r>
          </a:p>
          <a:p>
            <a:r>
              <a:rPr lang="en-US" b="1" i="1" u="sng" dirty="0" smtClean="0"/>
              <a:t>The Allies won control of the Atlantic Ocean between 1941 and 1943 </a:t>
            </a:r>
            <a:r>
              <a:rPr lang="en-US" dirty="0" smtClean="0"/>
              <a:t>through the used of the convoy system and an accelerated shipbuilding program</a:t>
            </a:r>
          </a:p>
          <a:p>
            <a:r>
              <a:rPr lang="en-US" b="1" i="1" u="sng" dirty="0" smtClean="0"/>
              <a:t>The Battle of Stalingrad was extremely significant </a:t>
            </a:r>
            <a:r>
              <a:rPr lang="en-US" dirty="0" smtClean="0"/>
              <a:t>because the Soviets stopped Hitler’s eastward expansion and diverted troops from the western front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547825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in World War II</a:t>
            </a:r>
            <a:br>
              <a:rPr lang="en-US" dirty="0" smtClean="0"/>
            </a:br>
            <a:r>
              <a:rPr lang="en-US" dirty="0" smtClean="0"/>
              <a:t>The War in the Pacific</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4600" dirty="0" smtClean="0"/>
              <a:t>Terms and Names:</a:t>
            </a:r>
          </a:p>
          <a:p>
            <a:r>
              <a:rPr lang="en-US" sz="4600" dirty="0" smtClean="0"/>
              <a:t>General </a:t>
            </a:r>
            <a:r>
              <a:rPr lang="en-US" sz="4600" b="1" i="1" u="sng" dirty="0" smtClean="0"/>
              <a:t>Douglas MacArthur</a:t>
            </a:r>
            <a:r>
              <a:rPr lang="en-US" sz="4600" dirty="0" smtClean="0"/>
              <a:t> was in command of Allied forces (American and Filipino) in the Pacific </a:t>
            </a:r>
          </a:p>
          <a:p>
            <a:r>
              <a:rPr lang="en-US" sz="4600" dirty="0" smtClean="0"/>
              <a:t>Admiral </a:t>
            </a:r>
            <a:r>
              <a:rPr lang="en-US" sz="4600" b="1" i="1" u="sng" dirty="0" smtClean="0"/>
              <a:t>Chester Nimitz</a:t>
            </a:r>
            <a:r>
              <a:rPr lang="en-US" sz="4600" dirty="0" smtClean="0"/>
              <a:t> – the commander of American naval forces in the Pacific; he led the attack on the Japanese at </a:t>
            </a:r>
            <a:r>
              <a:rPr lang="en-US" sz="4600" b="1" i="1" u="sng" dirty="0" smtClean="0"/>
              <a:t>the Battle of Midway</a:t>
            </a:r>
            <a:r>
              <a:rPr lang="en-US" sz="4600" dirty="0" smtClean="0"/>
              <a:t> “avenged Pearl Harbor” – turning point in the Pacific War (June 3</a:t>
            </a:r>
            <a:r>
              <a:rPr lang="en-US" sz="4600" baseline="30000" dirty="0" smtClean="0"/>
              <a:t>rd</a:t>
            </a:r>
            <a:r>
              <a:rPr lang="en-US" sz="4600" dirty="0" smtClean="0"/>
              <a:t>, 1942)</a:t>
            </a:r>
          </a:p>
          <a:p>
            <a:r>
              <a:rPr lang="en-US" sz="4600" b="1" i="1" u="sng" dirty="0" smtClean="0"/>
              <a:t>Kamikaze</a:t>
            </a:r>
            <a:r>
              <a:rPr lang="en-US" sz="4600" dirty="0" smtClean="0"/>
              <a:t> – suicide plane, attack in which Japanese pilots crashed their bomb-laden planes into Allied ships</a:t>
            </a:r>
          </a:p>
          <a:p>
            <a:endParaRPr lang="en-US" dirty="0"/>
          </a:p>
        </p:txBody>
      </p:sp>
    </p:spTree>
    <p:extLst>
      <p:ext uri="{BB962C8B-B14F-4D97-AF65-F5344CB8AC3E}">
        <p14:creationId xmlns:p14="http://schemas.microsoft.com/office/powerpoint/2010/main" val="1750824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in World War II</a:t>
            </a:r>
            <a:br>
              <a:rPr lang="en-US" dirty="0" smtClean="0"/>
            </a:br>
            <a:r>
              <a:rPr lang="en-US" dirty="0" smtClean="0"/>
              <a:t>The War in the Pacific</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Terms and Names cont.</a:t>
            </a:r>
          </a:p>
          <a:p>
            <a:pPr lvl="0"/>
            <a:r>
              <a:rPr lang="en-US" sz="2400" b="1" i="1" u="sng" dirty="0">
                <a:solidFill>
                  <a:prstClr val="black"/>
                </a:solidFill>
              </a:rPr>
              <a:t>Oppenheimer</a:t>
            </a:r>
            <a:r>
              <a:rPr lang="en-US" sz="2400" dirty="0">
                <a:solidFill>
                  <a:prstClr val="black"/>
                </a:solidFill>
              </a:rPr>
              <a:t> – American scientist who directed the research of the Manhattan Project (developed the Atomic Bomb)</a:t>
            </a:r>
          </a:p>
          <a:p>
            <a:r>
              <a:rPr lang="en-US" sz="2400" dirty="0" smtClean="0"/>
              <a:t>On August 6</a:t>
            </a:r>
            <a:r>
              <a:rPr lang="en-US" sz="2400" baseline="30000" dirty="0" smtClean="0"/>
              <a:t>th</a:t>
            </a:r>
            <a:r>
              <a:rPr lang="en-US" sz="2400" dirty="0" smtClean="0"/>
              <a:t>, 1945, a B-29 bomber named </a:t>
            </a:r>
            <a:r>
              <a:rPr lang="en-US" sz="2400" i="1" dirty="0" smtClean="0"/>
              <a:t>Enola Gay</a:t>
            </a:r>
            <a:r>
              <a:rPr lang="en-US" sz="2400" dirty="0" smtClean="0"/>
              <a:t> released an atomic bomb, code named “Little Boy”,  over </a:t>
            </a:r>
            <a:r>
              <a:rPr lang="en-US" sz="2400" b="1" i="1" u="sng" dirty="0" smtClean="0"/>
              <a:t>Hiroshima</a:t>
            </a:r>
            <a:r>
              <a:rPr lang="en-US" sz="2400" dirty="0" smtClean="0"/>
              <a:t>, an important Japanese military center (almost every building in the city collapsed into dust from the force of the blast).</a:t>
            </a:r>
          </a:p>
          <a:p>
            <a:r>
              <a:rPr lang="en-US" sz="2400" dirty="0" smtClean="0"/>
              <a:t>Three days later, a second bomb, code named “Fat man”, was dropped on </a:t>
            </a:r>
            <a:r>
              <a:rPr lang="en-US" sz="2400" b="1" i="1" u="sng" dirty="0" smtClean="0"/>
              <a:t>Nagasaki,</a:t>
            </a:r>
            <a:r>
              <a:rPr lang="en-US" sz="2400" dirty="0" smtClean="0"/>
              <a:t> leveling half the city.</a:t>
            </a:r>
          </a:p>
          <a:p>
            <a:r>
              <a:rPr lang="en-US" sz="2400" b="1" i="1" u="sng" dirty="0" smtClean="0"/>
              <a:t>Nuremberg trials </a:t>
            </a:r>
            <a:r>
              <a:rPr lang="en-US" sz="2400" dirty="0" smtClean="0"/>
              <a:t>– the court proceedings held after World War II, in which Nazi leaders were tried for war crimes (12 of 24 defendants were sentenced to death)</a:t>
            </a:r>
            <a:endParaRPr lang="en-US" sz="2400" dirty="0"/>
          </a:p>
        </p:txBody>
      </p:sp>
    </p:spTree>
    <p:extLst>
      <p:ext uri="{BB962C8B-B14F-4D97-AF65-F5344CB8AC3E}">
        <p14:creationId xmlns:p14="http://schemas.microsoft.com/office/powerpoint/2010/main" val="18880043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in World War II</a:t>
            </a:r>
            <a:br>
              <a:rPr lang="en-US" dirty="0" smtClean="0"/>
            </a:br>
            <a:r>
              <a:rPr lang="en-US" dirty="0" smtClean="0"/>
              <a:t>The War in the Pacific</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Main Ideas</a:t>
            </a:r>
          </a:p>
          <a:p>
            <a:r>
              <a:rPr lang="en-US" dirty="0" smtClean="0"/>
              <a:t>In the Pacific the Allies adopted a policy of leapfrogging from island to island (known as </a:t>
            </a:r>
            <a:r>
              <a:rPr lang="en-US" b="1" i="1" u="sng" dirty="0" smtClean="0"/>
              <a:t>Island </a:t>
            </a:r>
            <a:r>
              <a:rPr lang="en-US" b="1" i="1" u="sng" dirty="0"/>
              <a:t>H</a:t>
            </a:r>
            <a:r>
              <a:rPr lang="en-US" b="1" i="1" u="sng" dirty="0" smtClean="0"/>
              <a:t>opping</a:t>
            </a:r>
            <a:r>
              <a:rPr lang="en-US" dirty="0" smtClean="0"/>
              <a:t>), all the time moving toward the Japanese homeland</a:t>
            </a:r>
          </a:p>
          <a:p>
            <a:r>
              <a:rPr lang="en-US" dirty="0" smtClean="0"/>
              <a:t>President Truman decided to use the atomic bomb</a:t>
            </a:r>
            <a:r>
              <a:rPr lang="en-US" dirty="0"/>
              <a:t>.</a:t>
            </a:r>
            <a:endParaRPr lang="en-US" dirty="0" smtClean="0"/>
          </a:p>
        </p:txBody>
      </p:sp>
    </p:spTree>
    <p:extLst>
      <p:ext uri="{BB962C8B-B14F-4D97-AF65-F5344CB8AC3E}">
        <p14:creationId xmlns:p14="http://schemas.microsoft.com/office/powerpoint/2010/main" val="3455671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in World War II</a:t>
            </a:r>
            <a:br>
              <a:rPr lang="en-US" dirty="0" smtClean="0"/>
            </a:br>
            <a:r>
              <a:rPr lang="en-US" dirty="0" smtClean="0"/>
              <a:t>The War in the Pacific</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dirty="0" smtClean="0"/>
              <a:t>Main Arguments for and Against Dropping the Atomic Bomb on Japan</a:t>
            </a:r>
          </a:p>
          <a:p>
            <a:pPr marL="0" indent="0">
              <a:buNone/>
            </a:pPr>
            <a:r>
              <a:rPr lang="en-US" dirty="0" smtClean="0"/>
              <a:t>For – 1.) prevented additional American casualties  2.) people would regard the Manhattan project as a waste of money and effort   3.) gave the United States an advantage over the Soviet Union</a:t>
            </a:r>
          </a:p>
          <a:p>
            <a:pPr marL="0" indent="0">
              <a:buNone/>
            </a:pPr>
            <a:endParaRPr lang="en-US" dirty="0"/>
          </a:p>
          <a:p>
            <a:pPr marL="0" indent="0">
              <a:buNone/>
            </a:pPr>
            <a:r>
              <a:rPr lang="en-US" dirty="0" smtClean="0"/>
              <a:t>Against – 1.) immoral to drop the bomb on Japan (especially without warning)  2.) unnecessary to drop the bomb (Japan was already defeated, and about to surrender)  </a:t>
            </a:r>
          </a:p>
        </p:txBody>
      </p:sp>
    </p:spTree>
    <p:extLst>
      <p:ext uri="{BB962C8B-B14F-4D97-AF65-F5344CB8AC3E}">
        <p14:creationId xmlns:p14="http://schemas.microsoft.com/office/powerpoint/2010/main" val="2000807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War Looms</a:t>
            </a:r>
            <a:br>
              <a:rPr lang="en-US" dirty="0" smtClean="0"/>
            </a:br>
            <a:r>
              <a:rPr lang="en-US" dirty="0" smtClean="0"/>
              <a:t>War in Europe</a:t>
            </a:r>
            <a:endParaRPr lang="en-US" dirty="0"/>
          </a:p>
        </p:txBody>
      </p:sp>
      <p:sp>
        <p:nvSpPr>
          <p:cNvPr id="3" name="Content Placeholder 2"/>
          <p:cNvSpPr>
            <a:spLocks noGrp="1"/>
          </p:cNvSpPr>
          <p:nvPr>
            <p:ph idx="1"/>
          </p:nvPr>
        </p:nvSpPr>
        <p:spPr>
          <a:xfrm>
            <a:off x="457200" y="1524000"/>
            <a:ext cx="8229600" cy="4525963"/>
          </a:xfrm>
        </p:spPr>
        <p:txBody>
          <a:bodyPr>
            <a:normAutofit fontScale="77500" lnSpcReduction="20000"/>
          </a:bodyPr>
          <a:lstStyle/>
          <a:p>
            <a:pPr marL="0" indent="0">
              <a:buNone/>
            </a:pPr>
            <a:r>
              <a:rPr lang="en-US" dirty="0" smtClean="0"/>
              <a:t>Terms and Names:</a:t>
            </a:r>
          </a:p>
          <a:p>
            <a:r>
              <a:rPr lang="en-US" b="1" u="sng" dirty="0" smtClean="0"/>
              <a:t>Neville Chamberlain</a:t>
            </a:r>
            <a:r>
              <a:rPr lang="en-US" dirty="0" smtClean="0"/>
              <a:t> – British Prime Minister who met with Hitler in 1938 (and signed the </a:t>
            </a:r>
            <a:r>
              <a:rPr lang="en-US" b="1" u="sng" dirty="0" smtClean="0"/>
              <a:t>Munich Agreement</a:t>
            </a:r>
            <a:r>
              <a:rPr lang="en-US" dirty="0" smtClean="0"/>
              <a:t>); he agreed to let Hitler’s annexation of Austria and the Sudetenland go unchecked, he left the meeting believing that he had achieved “peace in our time”</a:t>
            </a:r>
          </a:p>
          <a:p>
            <a:endParaRPr lang="en-US" dirty="0" smtClean="0"/>
          </a:p>
          <a:p>
            <a:r>
              <a:rPr lang="en-US" b="1" u="sng" dirty="0" smtClean="0"/>
              <a:t>Appeasement</a:t>
            </a:r>
            <a:r>
              <a:rPr lang="en-US" dirty="0" smtClean="0"/>
              <a:t> – giving up principles to pacify an aggressor</a:t>
            </a:r>
          </a:p>
          <a:p>
            <a:endParaRPr lang="en-US" dirty="0" smtClean="0"/>
          </a:p>
          <a:p>
            <a:r>
              <a:rPr lang="en-US" b="1" u="sng" dirty="0" smtClean="0"/>
              <a:t>Winston Churchill </a:t>
            </a:r>
            <a:r>
              <a:rPr lang="en-US" dirty="0" smtClean="0"/>
              <a:t>– Chamberlain’s political rival in Great Britain; he despised the Munich Agreement, “Britain and France had to choose between war and dishonor. They chose dishonor.  They will have war.”</a:t>
            </a:r>
          </a:p>
          <a:p>
            <a:pPr marL="0" indent="0">
              <a:buNone/>
            </a:pPr>
            <a:endParaRPr lang="en-US" dirty="0"/>
          </a:p>
        </p:txBody>
      </p:sp>
    </p:spTree>
    <p:extLst>
      <p:ext uri="{BB962C8B-B14F-4D97-AF65-F5344CB8AC3E}">
        <p14:creationId xmlns:p14="http://schemas.microsoft.com/office/powerpoint/2010/main" val="168022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in World War II</a:t>
            </a:r>
            <a:br>
              <a:rPr lang="en-US" dirty="0" smtClean="0"/>
            </a:br>
            <a:r>
              <a:rPr lang="en-US" dirty="0" smtClean="0"/>
              <a:t>The War in the Pacific</a:t>
            </a:r>
            <a:endParaRPr lang="en-US" dirty="0"/>
          </a:p>
        </p:txBody>
      </p:sp>
      <p:sp>
        <p:nvSpPr>
          <p:cNvPr id="3" name="Content Placeholder 2"/>
          <p:cNvSpPr>
            <a:spLocks noGrp="1"/>
          </p:cNvSpPr>
          <p:nvPr>
            <p:ph idx="1"/>
          </p:nvPr>
        </p:nvSpPr>
        <p:spPr>
          <a:xfrm>
            <a:off x="457200" y="1371600"/>
            <a:ext cx="8229600" cy="5486400"/>
          </a:xfrm>
        </p:spPr>
        <p:txBody>
          <a:bodyPr>
            <a:normAutofit fontScale="70000" lnSpcReduction="20000"/>
          </a:bodyPr>
          <a:lstStyle/>
          <a:p>
            <a:pPr marL="0" indent="0" algn="ctr">
              <a:buNone/>
            </a:pPr>
            <a:endParaRPr lang="en-US" dirty="0" smtClean="0"/>
          </a:p>
          <a:p>
            <a:pPr marL="0" indent="0" algn="ctr">
              <a:buNone/>
            </a:pPr>
            <a:r>
              <a:rPr lang="en-US" dirty="0" smtClean="0"/>
              <a:t>Military Actions in the Pacific and their Significance</a:t>
            </a:r>
          </a:p>
          <a:p>
            <a:pPr marL="514350" indent="-514350">
              <a:buFont typeface="+mj-lt"/>
              <a:buAutoNum type="arabicPeriod"/>
            </a:pPr>
            <a:r>
              <a:rPr lang="en-US" u="sng" dirty="0" smtClean="0"/>
              <a:t>Doolittle’s Raid (April 18, 1942) </a:t>
            </a:r>
            <a:r>
              <a:rPr lang="en-US" dirty="0" smtClean="0"/>
              <a:t>– American Spirits lifted by Tokyo bombing</a:t>
            </a:r>
          </a:p>
          <a:p>
            <a:pPr marL="514350" indent="-514350">
              <a:buFont typeface="+mj-lt"/>
              <a:buAutoNum type="arabicPeriod"/>
            </a:pPr>
            <a:r>
              <a:rPr lang="en-US" u="sng" dirty="0" smtClean="0"/>
              <a:t>The Battle for the Coral Sea (May 1942) </a:t>
            </a:r>
            <a:r>
              <a:rPr lang="en-US" dirty="0" smtClean="0"/>
              <a:t>– stopped the Japanese drive toward Australia (1</a:t>
            </a:r>
            <a:r>
              <a:rPr lang="en-US" baseline="30000" dirty="0" smtClean="0"/>
              <a:t>st</a:t>
            </a:r>
            <a:r>
              <a:rPr lang="en-US" dirty="0" smtClean="0"/>
              <a:t> time a Japanese invasion had been turned back) </a:t>
            </a:r>
          </a:p>
          <a:p>
            <a:pPr marL="514350" indent="-514350">
              <a:buFont typeface="+mj-lt"/>
              <a:buAutoNum type="arabicPeriod"/>
            </a:pPr>
            <a:r>
              <a:rPr lang="en-US" u="sng" dirty="0" smtClean="0"/>
              <a:t>Battle of Midway (June 3, 1942) </a:t>
            </a:r>
            <a:r>
              <a:rPr lang="en-US" dirty="0" smtClean="0"/>
              <a:t>– Severely damaged Japanese air power</a:t>
            </a:r>
          </a:p>
          <a:p>
            <a:pPr marL="514350" indent="-514350">
              <a:buFont typeface="+mj-lt"/>
              <a:buAutoNum type="arabicPeriod"/>
            </a:pPr>
            <a:r>
              <a:rPr lang="en-US" u="sng" dirty="0" smtClean="0"/>
              <a:t>Iwo Jima (February – March 1945) </a:t>
            </a:r>
            <a:r>
              <a:rPr lang="en-US" dirty="0" smtClean="0"/>
              <a:t>– critical to the U.S. as a base from which bombers might reach Japan </a:t>
            </a:r>
          </a:p>
          <a:p>
            <a:pPr marL="514350" indent="-514350">
              <a:buFont typeface="+mj-lt"/>
              <a:buAutoNum type="arabicPeriod"/>
            </a:pPr>
            <a:r>
              <a:rPr lang="en-US" u="sng" dirty="0" smtClean="0"/>
              <a:t>Okinawa (April – June 1945)</a:t>
            </a:r>
            <a:r>
              <a:rPr lang="en-US" dirty="0" smtClean="0"/>
              <a:t> – opened the way for an invasion of mainland Japan </a:t>
            </a:r>
          </a:p>
          <a:p>
            <a:pPr marL="514350" indent="-514350">
              <a:buFont typeface="+mj-lt"/>
              <a:buAutoNum type="arabicPeriod"/>
            </a:pPr>
            <a:r>
              <a:rPr lang="en-US" u="sng" dirty="0" smtClean="0"/>
              <a:t>Hiroshima (August 6, 1945)</a:t>
            </a:r>
            <a:r>
              <a:rPr lang="en-US" dirty="0" smtClean="0"/>
              <a:t> – America’s first use of the Atomic Bomb</a:t>
            </a:r>
          </a:p>
          <a:p>
            <a:pPr marL="514350" indent="-514350">
              <a:buFont typeface="+mj-lt"/>
              <a:buAutoNum type="arabicPeriod"/>
            </a:pPr>
            <a:r>
              <a:rPr lang="en-US" u="sng" dirty="0" smtClean="0"/>
              <a:t>Nagasaki (August 9, 1945)</a:t>
            </a:r>
            <a:r>
              <a:rPr lang="en-US" dirty="0" smtClean="0"/>
              <a:t> – led to Japan’s surrender (September 2, 1945) </a:t>
            </a:r>
          </a:p>
          <a:p>
            <a:pPr marL="514350" indent="-514350">
              <a:buFont typeface="+mj-lt"/>
              <a:buAutoNum type="arabicPeriod"/>
            </a:pPr>
            <a:endParaRPr lang="en-US" dirty="0"/>
          </a:p>
        </p:txBody>
      </p:sp>
    </p:spTree>
    <p:extLst>
      <p:ext uri="{BB962C8B-B14F-4D97-AF65-F5344CB8AC3E}">
        <p14:creationId xmlns:p14="http://schemas.microsoft.com/office/powerpoint/2010/main" val="3004174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in World War II</a:t>
            </a:r>
            <a:br>
              <a:rPr lang="en-US" dirty="0" smtClean="0"/>
            </a:br>
            <a:r>
              <a:rPr lang="en-US" dirty="0" smtClean="0"/>
              <a:t>The Home Front</a:t>
            </a:r>
            <a:endParaRPr lang="en-US" dirty="0"/>
          </a:p>
        </p:txBody>
      </p:sp>
      <p:sp>
        <p:nvSpPr>
          <p:cNvPr id="3" name="Content Placeholder 2"/>
          <p:cNvSpPr>
            <a:spLocks noGrp="1"/>
          </p:cNvSpPr>
          <p:nvPr>
            <p:ph idx="1"/>
          </p:nvPr>
        </p:nvSpPr>
        <p:spPr>
          <a:xfrm>
            <a:off x="457200" y="1600200"/>
            <a:ext cx="8229600" cy="5181600"/>
          </a:xfrm>
        </p:spPr>
        <p:txBody>
          <a:bodyPr>
            <a:normAutofit fontScale="70000" lnSpcReduction="20000"/>
          </a:bodyPr>
          <a:lstStyle/>
          <a:p>
            <a:r>
              <a:rPr lang="en-US" u="sng" dirty="0" smtClean="0"/>
              <a:t>GI Bill of Rights (1944) </a:t>
            </a:r>
            <a:r>
              <a:rPr lang="en-US" dirty="0" smtClean="0"/>
              <a:t>– provided education and training for veterans, paid for by the federal government (about 8 million veterans took advantage); the act also provided federal loan guarantees to veterans buying homes or farms, or starting new businesses</a:t>
            </a:r>
          </a:p>
          <a:p>
            <a:r>
              <a:rPr lang="en-US" dirty="0" smtClean="0"/>
              <a:t>In 1942, </a:t>
            </a:r>
            <a:r>
              <a:rPr lang="en-US" u="sng" dirty="0" smtClean="0"/>
              <a:t>James Farmer</a:t>
            </a:r>
            <a:r>
              <a:rPr lang="en-US" dirty="0" smtClean="0"/>
              <a:t> founded an interracial organization called the </a:t>
            </a:r>
            <a:r>
              <a:rPr lang="en-US" u="sng" dirty="0" smtClean="0"/>
              <a:t>Congress of Racial Equality</a:t>
            </a:r>
            <a:r>
              <a:rPr lang="en-US" dirty="0" smtClean="0"/>
              <a:t> to confront urban segregation (in the North); that same year, CORE staged its first sit-in at a segregated Chicago restaurant.</a:t>
            </a:r>
          </a:p>
          <a:p>
            <a:r>
              <a:rPr lang="en-US" u="sng" dirty="0" smtClean="0"/>
              <a:t>Internment</a:t>
            </a:r>
            <a:r>
              <a:rPr lang="en-US" dirty="0" smtClean="0"/>
              <a:t> – confinement of nearly 110,000 Japanese Americans during World War II</a:t>
            </a:r>
          </a:p>
          <a:p>
            <a:r>
              <a:rPr lang="en-US" u="sng" dirty="0" smtClean="0"/>
              <a:t>Japanese American Citizens League (JACL) </a:t>
            </a:r>
            <a:r>
              <a:rPr lang="en-US" dirty="0" smtClean="0"/>
              <a:t>– pushed the government to compensate those sent to the camps for their lost property; in 1965, Congress authorized the spending of $38 million for that purpose – less than a tenth of Japanese Americans’ actual losses </a:t>
            </a:r>
            <a:endParaRPr lang="en-US" dirty="0"/>
          </a:p>
        </p:txBody>
      </p:sp>
    </p:spTree>
    <p:extLst>
      <p:ext uri="{BB962C8B-B14F-4D97-AF65-F5344CB8AC3E}">
        <p14:creationId xmlns:p14="http://schemas.microsoft.com/office/powerpoint/2010/main" val="272762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in World War II</a:t>
            </a:r>
            <a:br>
              <a:rPr lang="en-US" dirty="0" smtClean="0"/>
            </a:br>
            <a:r>
              <a:rPr lang="en-US" dirty="0" smtClean="0"/>
              <a:t>The Home Front</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b="1" u="sng" dirty="0" smtClean="0"/>
              <a:t>U.S. Economy During World War II</a:t>
            </a:r>
          </a:p>
          <a:p>
            <a:pPr marL="0" indent="0">
              <a:buNone/>
            </a:pPr>
            <a:r>
              <a:rPr lang="en-US" b="1" i="1" dirty="0" smtClean="0"/>
              <a:t>Advances</a:t>
            </a:r>
            <a:r>
              <a:rPr lang="en-US" dirty="0" smtClean="0"/>
              <a:t> – low unemployment, rising crop prices, and opportunities for women</a:t>
            </a:r>
          </a:p>
          <a:p>
            <a:pPr marL="0" indent="0">
              <a:buNone/>
            </a:pPr>
            <a:r>
              <a:rPr lang="en-US" b="1" i="1" dirty="0" smtClean="0"/>
              <a:t>Problems</a:t>
            </a:r>
            <a:r>
              <a:rPr lang="en-US" dirty="0" smtClean="0"/>
              <a:t> – Shortage of housing and food, rationing</a:t>
            </a:r>
          </a:p>
          <a:p>
            <a:pPr marL="0" indent="0" algn="ctr">
              <a:buNone/>
            </a:pPr>
            <a:r>
              <a:rPr lang="en-US" b="1" u="sng" dirty="0" smtClean="0"/>
              <a:t>Civil Rights During World War II</a:t>
            </a:r>
          </a:p>
          <a:p>
            <a:pPr marL="0" indent="0">
              <a:buNone/>
            </a:pPr>
            <a:r>
              <a:rPr lang="en-US" b="1" i="1" dirty="0" smtClean="0"/>
              <a:t>Advances</a:t>
            </a:r>
            <a:r>
              <a:rPr lang="en-US" dirty="0" smtClean="0"/>
              <a:t> – More equality in the military, founding of CORE</a:t>
            </a:r>
          </a:p>
          <a:p>
            <a:pPr marL="0" indent="0">
              <a:buNone/>
            </a:pPr>
            <a:r>
              <a:rPr lang="en-US" b="1" i="1" dirty="0" smtClean="0"/>
              <a:t>Problems</a:t>
            </a:r>
            <a:r>
              <a:rPr lang="en-US" dirty="0" smtClean="0"/>
              <a:t> – Segregation and discrimination, Internment of Japanese Americans</a:t>
            </a:r>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275179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in World War </a:t>
            </a:r>
            <a:r>
              <a:rPr lang="en-US" dirty="0" smtClean="0"/>
              <a:t>II</a:t>
            </a:r>
            <a:r>
              <a:rPr lang="en-US" dirty="0"/>
              <a:t/>
            </a:r>
            <a:br>
              <a:rPr lang="en-US" dirty="0"/>
            </a:br>
            <a:r>
              <a:rPr lang="en-US" dirty="0" smtClean="0"/>
              <a:t>Test Review</a:t>
            </a:r>
            <a:endParaRPr lang="en-US" dirty="0"/>
          </a:p>
        </p:txBody>
      </p:sp>
      <p:sp>
        <p:nvSpPr>
          <p:cNvPr id="4" name="Text Placeholder 3"/>
          <p:cNvSpPr>
            <a:spLocks noGrp="1"/>
          </p:cNvSpPr>
          <p:nvPr>
            <p:ph type="body" idx="1"/>
          </p:nvPr>
        </p:nvSpPr>
        <p:spPr/>
        <p:txBody>
          <a:bodyPr/>
          <a:lstStyle/>
          <a:p>
            <a:r>
              <a:rPr lang="en-US" dirty="0" smtClean="0"/>
              <a:t>Terms and Names</a:t>
            </a:r>
            <a:endParaRPr lang="en-US" dirty="0"/>
          </a:p>
        </p:txBody>
      </p:sp>
      <p:sp>
        <p:nvSpPr>
          <p:cNvPr id="3" name="Content Placeholder 2"/>
          <p:cNvSpPr>
            <a:spLocks noGrp="1"/>
          </p:cNvSpPr>
          <p:nvPr>
            <p:ph sz="half" idx="2"/>
          </p:nvPr>
        </p:nvSpPr>
        <p:spPr/>
        <p:txBody>
          <a:bodyPr>
            <a:normAutofit fontScale="92500" lnSpcReduction="10000"/>
          </a:bodyPr>
          <a:lstStyle/>
          <a:p>
            <a:r>
              <a:rPr lang="en-US" dirty="0" smtClean="0"/>
              <a:t>Marshall</a:t>
            </a:r>
          </a:p>
          <a:p>
            <a:r>
              <a:rPr lang="en-US" dirty="0" smtClean="0"/>
              <a:t>Randolph  </a:t>
            </a:r>
          </a:p>
          <a:p>
            <a:r>
              <a:rPr lang="en-US" dirty="0" smtClean="0"/>
              <a:t>Eisenhower  </a:t>
            </a:r>
          </a:p>
          <a:p>
            <a:r>
              <a:rPr lang="en-US" dirty="0" smtClean="0"/>
              <a:t>Patton</a:t>
            </a:r>
          </a:p>
          <a:p>
            <a:r>
              <a:rPr lang="en-US" dirty="0" smtClean="0"/>
              <a:t>Truman  </a:t>
            </a:r>
          </a:p>
          <a:p>
            <a:r>
              <a:rPr lang="en-US" dirty="0" smtClean="0"/>
              <a:t>MacArthur    </a:t>
            </a:r>
          </a:p>
          <a:p>
            <a:r>
              <a:rPr lang="en-US" dirty="0" smtClean="0"/>
              <a:t>Oppenheimer   </a:t>
            </a:r>
          </a:p>
          <a:p>
            <a:r>
              <a:rPr lang="en-US" dirty="0" smtClean="0"/>
              <a:t>Manhattan Project  </a:t>
            </a:r>
          </a:p>
          <a:p>
            <a:r>
              <a:rPr lang="en-US" dirty="0" smtClean="0"/>
              <a:t>Office </a:t>
            </a:r>
            <a:r>
              <a:rPr lang="en-US" dirty="0" smtClean="0"/>
              <a:t>of Price </a:t>
            </a:r>
            <a:r>
              <a:rPr lang="en-US" dirty="0" smtClean="0"/>
              <a:t>Administration  </a:t>
            </a:r>
          </a:p>
          <a:p>
            <a:r>
              <a:rPr lang="en-US" dirty="0" smtClean="0"/>
              <a:t>War </a:t>
            </a:r>
            <a:r>
              <a:rPr lang="en-US" dirty="0" smtClean="0"/>
              <a:t>Production </a:t>
            </a:r>
            <a:r>
              <a:rPr lang="en-US" dirty="0" smtClean="0"/>
              <a:t>Board</a:t>
            </a:r>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Terms and Names cont.</a:t>
            </a:r>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smtClean="0"/>
              <a:t>rationing</a:t>
            </a:r>
            <a:endParaRPr lang="en-US" dirty="0"/>
          </a:p>
          <a:p>
            <a:r>
              <a:rPr lang="en-US" dirty="0" smtClean="0"/>
              <a:t>D-Day</a:t>
            </a:r>
            <a:endParaRPr lang="en-US" dirty="0"/>
          </a:p>
          <a:p>
            <a:r>
              <a:rPr lang="en-US" dirty="0"/>
              <a:t>Battle of the </a:t>
            </a:r>
            <a:r>
              <a:rPr lang="en-US" dirty="0" smtClean="0"/>
              <a:t>Bulge </a:t>
            </a:r>
            <a:endParaRPr lang="en-US" dirty="0"/>
          </a:p>
          <a:p>
            <a:r>
              <a:rPr lang="en-US" dirty="0"/>
              <a:t>V-E </a:t>
            </a:r>
            <a:r>
              <a:rPr lang="en-US" dirty="0" smtClean="0"/>
              <a:t>Day  </a:t>
            </a:r>
            <a:endParaRPr lang="en-US" dirty="0"/>
          </a:p>
          <a:p>
            <a:r>
              <a:rPr lang="en-US" dirty="0"/>
              <a:t>Battle of </a:t>
            </a:r>
            <a:r>
              <a:rPr lang="en-US" dirty="0" smtClean="0"/>
              <a:t>Midway  </a:t>
            </a:r>
            <a:endParaRPr lang="en-US" dirty="0"/>
          </a:p>
          <a:p>
            <a:r>
              <a:rPr lang="en-US" dirty="0" smtClean="0"/>
              <a:t>kamikaze</a:t>
            </a:r>
            <a:endParaRPr lang="en-US" dirty="0"/>
          </a:p>
          <a:p>
            <a:r>
              <a:rPr lang="en-US" dirty="0" smtClean="0"/>
              <a:t>Hiroshima  </a:t>
            </a:r>
            <a:endParaRPr lang="en-US" dirty="0"/>
          </a:p>
          <a:p>
            <a:r>
              <a:rPr lang="en-US" dirty="0" smtClean="0"/>
              <a:t>Nagasaki</a:t>
            </a:r>
            <a:endParaRPr lang="en-US" dirty="0"/>
          </a:p>
          <a:p>
            <a:r>
              <a:rPr lang="en-US" dirty="0"/>
              <a:t>Nuremburg </a:t>
            </a:r>
            <a:r>
              <a:rPr lang="en-US" dirty="0" smtClean="0"/>
              <a:t>trials </a:t>
            </a:r>
            <a:endParaRPr lang="en-US" dirty="0"/>
          </a:p>
          <a:p>
            <a:r>
              <a:rPr lang="en-US" dirty="0"/>
              <a:t>internment    </a:t>
            </a:r>
          </a:p>
          <a:p>
            <a:endParaRPr lang="en-US" dirty="0"/>
          </a:p>
        </p:txBody>
      </p:sp>
    </p:spTree>
    <p:extLst>
      <p:ext uri="{BB962C8B-B14F-4D97-AF65-F5344CB8AC3E}">
        <p14:creationId xmlns:p14="http://schemas.microsoft.com/office/powerpoint/2010/main" val="7922991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States in World War II</a:t>
            </a:r>
            <a:br>
              <a:rPr lang="en-US" dirty="0" smtClean="0"/>
            </a:br>
            <a:r>
              <a:rPr lang="en-US" dirty="0" smtClean="0"/>
              <a:t>World War Looms/The U.S. in WWII</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Short Answer Questions</a:t>
            </a:r>
          </a:p>
          <a:p>
            <a:r>
              <a:rPr lang="en-US" dirty="0" smtClean="0"/>
              <a:t>What </a:t>
            </a:r>
            <a:r>
              <a:rPr lang="en-US" dirty="0" smtClean="0"/>
              <a:t>role did the media play in helping the U.S. mobilize?</a:t>
            </a:r>
          </a:p>
          <a:p>
            <a:r>
              <a:rPr lang="en-US" dirty="0" smtClean="0"/>
              <a:t>Identify </a:t>
            </a:r>
            <a:r>
              <a:rPr lang="en-US" dirty="0" smtClean="0"/>
              <a:t>the </a:t>
            </a:r>
            <a:r>
              <a:rPr lang="en-US" dirty="0" smtClean="0"/>
              <a:t>Battle of </a:t>
            </a:r>
            <a:r>
              <a:rPr lang="en-US" dirty="0" smtClean="0"/>
              <a:t>Stalingrad and the </a:t>
            </a:r>
            <a:r>
              <a:rPr lang="en-US" dirty="0" smtClean="0"/>
              <a:t>Battle of the </a:t>
            </a:r>
            <a:r>
              <a:rPr lang="en-US" dirty="0" smtClean="0"/>
              <a:t>Bulge.  Explain each battle’s significance.</a:t>
            </a:r>
          </a:p>
          <a:p>
            <a:r>
              <a:rPr lang="en-US" dirty="0" smtClean="0"/>
              <a:t>What were the main arguments for and against dropping the atomic bomb on Japan.</a:t>
            </a:r>
          </a:p>
          <a:p>
            <a:r>
              <a:rPr lang="en-US" dirty="0" smtClean="0"/>
              <a:t>List at least 4 military actions in the Pacific, and explain their significance.</a:t>
            </a:r>
          </a:p>
          <a:p>
            <a:r>
              <a:rPr lang="en-US" dirty="0" smtClean="0"/>
              <a:t>What did the GI Bill of Rights provide for Veterans?</a:t>
            </a:r>
          </a:p>
          <a:p>
            <a:r>
              <a:rPr lang="en-US" dirty="0" smtClean="0"/>
              <a:t>Critical Thinking and Writing Activity</a:t>
            </a:r>
          </a:p>
          <a:p>
            <a:pPr marL="0" indent="0">
              <a:buNone/>
            </a:pPr>
            <a:endParaRPr lang="en-US" dirty="0"/>
          </a:p>
          <a:p>
            <a:pPr marL="0" indent="0">
              <a:buNone/>
            </a:pPr>
            <a:r>
              <a:rPr lang="en-US" dirty="0" smtClean="0"/>
              <a:t>**True or False statements and Multiple Choices will come from the notes, class work assignments, and the video (The World Wars: Never Surrender)**</a:t>
            </a:r>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943785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War Looms</a:t>
            </a:r>
            <a:br>
              <a:rPr lang="en-US" dirty="0" smtClean="0"/>
            </a:br>
            <a:r>
              <a:rPr lang="en-US" dirty="0" smtClean="0"/>
              <a:t>War in Europe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Terms and Names cont.</a:t>
            </a:r>
          </a:p>
          <a:p>
            <a:r>
              <a:rPr lang="en-US" b="1" u="sng" dirty="0"/>
              <a:t>Nonaggression Pact </a:t>
            </a:r>
            <a:r>
              <a:rPr lang="en-US" dirty="0"/>
              <a:t>– agreement signed by Germany and communist Russia in August of 1939 (the two countries pledged to never attack each other</a:t>
            </a:r>
            <a:r>
              <a:rPr lang="en-US" dirty="0" smtClean="0"/>
              <a:t>)</a:t>
            </a:r>
          </a:p>
          <a:p>
            <a:endParaRPr lang="en-US" dirty="0"/>
          </a:p>
          <a:p>
            <a:r>
              <a:rPr lang="en-US" b="1" u="sng" dirty="0"/>
              <a:t>Blitzkrieg</a:t>
            </a:r>
            <a:r>
              <a:rPr lang="en-US" dirty="0"/>
              <a:t> (“lighting war”) – take the enemy by surprise and then quickly crush all opposition with overwhelming </a:t>
            </a:r>
            <a:r>
              <a:rPr lang="en-US" dirty="0" smtClean="0"/>
              <a:t>force (made use of military technology – fast tanks and powerful aircraft)</a:t>
            </a:r>
          </a:p>
          <a:p>
            <a:endParaRPr lang="en-US" dirty="0"/>
          </a:p>
          <a:p>
            <a:r>
              <a:rPr lang="en-US" b="1" u="sng" dirty="0"/>
              <a:t>Charles de Gaulle </a:t>
            </a:r>
            <a:r>
              <a:rPr lang="en-US" dirty="0"/>
              <a:t>– French general who fled to England and set up a </a:t>
            </a:r>
            <a:r>
              <a:rPr lang="en-US" dirty="0" smtClean="0"/>
              <a:t>“government </a:t>
            </a:r>
            <a:r>
              <a:rPr lang="en-US" dirty="0"/>
              <a:t>in </a:t>
            </a:r>
            <a:r>
              <a:rPr lang="en-US" dirty="0" smtClean="0"/>
              <a:t>exile”</a:t>
            </a:r>
            <a:endParaRPr lang="en-US" dirty="0"/>
          </a:p>
          <a:p>
            <a:pPr marL="0" indent="0">
              <a:buNone/>
            </a:pPr>
            <a:endParaRPr lang="en-US" dirty="0"/>
          </a:p>
        </p:txBody>
      </p:sp>
    </p:spTree>
    <p:extLst>
      <p:ext uri="{BB962C8B-B14F-4D97-AF65-F5344CB8AC3E}">
        <p14:creationId xmlns:p14="http://schemas.microsoft.com/office/powerpoint/2010/main" val="2399403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War Looms</a:t>
            </a:r>
            <a:br>
              <a:rPr lang="en-US" dirty="0" smtClean="0"/>
            </a:br>
            <a:r>
              <a:rPr lang="en-US" dirty="0" smtClean="0"/>
              <a:t>The Holocaust</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b="1" u="sng" dirty="0" smtClean="0"/>
              <a:t>Holocaust</a:t>
            </a:r>
            <a:r>
              <a:rPr lang="en-US" dirty="0" smtClean="0"/>
              <a:t> – the systematic murder of over 11 million people across Europe, more than half of whom were Jews</a:t>
            </a:r>
          </a:p>
          <a:p>
            <a:r>
              <a:rPr lang="en-US" b="1" u="sng" dirty="0" smtClean="0"/>
              <a:t>Kristallnacht</a:t>
            </a:r>
            <a:r>
              <a:rPr lang="en-US" dirty="0" smtClean="0"/>
              <a:t> (“Night of Broken Glass” November 9, 1938) – Nazi storm troopers attacked Jewish homes, businesses, and synagogues across Germany; Around 100 Jews were killed, and hundreds more were injured, some 30,000 Jews were arrested and hundreds of synagogues were burned</a:t>
            </a:r>
          </a:p>
          <a:p>
            <a:r>
              <a:rPr lang="en-US" b="1" u="sng" dirty="0" smtClean="0"/>
              <a:t>Genocide</a:t>
            </a:r>
            <a:r>
              <a:rPr lang="en-US" dirty="0" smtClean="0"/>
              <a:t> – the deliberate and systematic killing of an entire population</a:t>
            </a:r>
          </a:p>
          <a:p>
            <a:r>
              <a:rPr lang="en-US" b="1" u="sng" dirty="0" smtClean="0"/>
              <a:t>Ghettos</a:t>
            </a:r>
            <a:r>
              <a:rPr lang="en-US" dirty="0" smtClean="0"/>
              <a:t> – segregated Jewish areas in certain Polish cities</a:t>
            </a:r>
          </a:p>
          <a:p>
            <a:r>
              <a:rPr lang="en-US" b="1" u="sng" dirty="0" smtClean="0"/>
              <a:t>Concentration camps</a:t>
            </a:r>
            <a:r>
              <a:rPr lang="en-US" dirty="0" smtClean="0"/>
              <a:t> – labor camps, originally set up to imprison political opponents; later turned over to the SS, who expanded the program and used it to warehouse other “undesirables”   </a:t>
            </a:r>
            <a:endParaRPr lang="en-US" dirty="0"/>
          </a:p>
        </p:txBody>
      </p:sp>
    </p:spTree>
    <p:extLst>
      <p:ext uri="{BB962C8B-B14F-4D97-AF65-F5344CB8AC3E}">
        <p14:creationId xmlns:p14="http://schemas.microsoft.com/office/powerpoint/2010/main" val="210341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War Looms</a:t>
            </a:r>
            <a:br>
              <a:rPr lang="en-US" dirty="0" smtClean="0"/>
            </a:br>
            <a:r>
              <a:rPr lang="en-US" dirty="0" smtClean="0"/>
              <a:t>The Holocaust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Main Ideas:</a:t>
            </a:r>
          </a:p>
          <a:p>
            <a:pPr marL="0" indent="0" algn="ctr">
              <a:buNone/>
            </a:pPr>
            <a:endParaRPr lang="en-US" b="1" i="1" dirty="0" smtClean="0"/>
          </a:p>
          <a:p>
            <a:pPr marL="0" indent="0" algn="ctr">
              <a:buNone/>
            </a:pPr>
            <a:r>
              <a:rPr lang="en-US" b="1" i="1" dirty="0" smtClean="0"/>
              <a:t>Groups that the Nazi’s Deemed Unfit to Belong to the Aryan “Master Race”</a:t>
            </a:r>
          </a:p>
          <a:p>
            <a:r>
              <a:rPr lang="en-US" dirty="0" smtClean="0"/>
              <a:t>Jews, gypsies, homosexuals, people with mental or physical disabilities, Poles, Ukrainians, and Russians</a:t>
            </a:r>
          </a:p>
          <a:p>
            <a:endParaRPr lang="en-US" dirty="0" smtClean="0"/>
          </a:p>
          <a:p>
            <a:pPr marL="0" indent="0" algn="ctr">
              <a:buNone/>
            </a:pPr>
            <a:r>
              <a:rPr lang="en-US" b="1" i="1" dirty="0" smtClean="0"/>
              <a:t>Some Europeans Resisted the Nazi’s Persecution of the Jews</a:t>
            </a:r>
          </a:p>
          <a:p>
            <a:r>
              <a:rPr lang="en-US" dirty="0" smtClean="0"/>
              <a:t>Some people risked death by hiding Jews in their homes or helping them to escape to neutral countries</a:t>
            </a:r>
          </a:p>
          <a:p>
            <a:pPr marL="0" indent="0">
              <a:buNone/>
            </a:pPr>
            <a:endParaRPr lang="en-US" dirty="0"/>
          </a:p>
        </p:txBody>
      </p:sp>
    </p:spTree>
    <p:extLst>
      <p:ext uri="{BB962C8B-B14F-4D97-AF65-F5344CB8AC3E}">
        <p14:creationId xmlns:p14="http://schemas.microsoft.com/office/powerpoint/2010/main" val="2389176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War Looms</a:t>
            </a:r>
            <a:br>
              <a:rPr lang="en-US" dirty="0" smtClean="0"/>
            </a:br>
            <a:r>
              <a:rPr lang="en-US" dirty="0" smtClean="0"/>
              <a:t>America Moves Toward War</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Terms and Names</a:t>
            </a:r>
          </a:p>
          <a:p>
            <a:r>
              <a:rPr lang="en-US" sz="2400" dirty="0" smtClean="0"/>
              <a:t>In September 1940, Germany, Italy, and Japan signed a mutual defense treaty (the Tripartite Pact).  The three nations became known as the </a:t>
            </a:r>
            <a:r>
              <a:rPr lang="en-US" sz="2400" b="1" u="sng" dirty="0" smtClean="0"/>
              <a:t>Axis Powers.</a:t>
            </a:r>
          </a:p>
          <a:p>
            <a:r>
              <a:rPr lang="en-US" sz="2400" dirty="0" smtClean="0"/>
              <a:t>Congress passed the </a:t>
            </a:r>
            <a:r>
              <a:rPr lang="en-US" sz="2400" b="1" u="sng" dirty="0" smtClean="0"/>
              <a:t>Lend Lease Act</a:t>
            </a:r>
            <a:r>
              <a:rPr lang="en-US" sz="2400" dirty="0" smtClean="0"/>
              <a:t> in March 1941.  Under this plan, the President would lend or lease arms and other supplies to “any country whose defense was vital to the United States.”  FDR compared his plan to “lending a garden hose to a neighbor whose house was on fire.”</a:t>
            </a:r>
          </a:p>
          <a:p>
            <a:r>
              <a:rPr lang="en-US" sz="2400" dirty="0" smtClean="0"/>
              <a:t>FDR and Churchill met secretly in August 1941 to draft a joint declaration of war aims, called the </a:t>
            </a:r>
            <a:r>
              <a:rPr lang="en-US" sz="2400" b="1" u="sng" dirty="0" smtClean="0"/>
              <a:t>Atlantic Charter</a:t>
            </a:r>
            <a:r>
              <a:rPr lang="en-US" sz="2400" dirty="0" smtClean="0"/>
              <a:t>.  Both countries pledged the following; collective security, disarmament, self-determination, economic cooperation, and freedom of the seas.</a:t>
            </a:r>
          </a:p>
        </p:txBody>
      </p:sp>
    </p:spTree>
    <p:extLst>
      <p:ext uri="{BB962C8B-B14F-4D97-AF65-F5344CB8AC3E}">
        <p14:creationId xmlns:p14="http://schemas.microsoft.com/office/powerpoint/2010/main" val="4223164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War Looms</a:t>
            </a:r>
            <a:br>
              <a:rPr lang="en-US" dirty="0" smtClean="0"/>
            </a:br>
            <a:r>
              <a:rPr lang="en-US" dirty="0" smtClean="0"/>
              <a:t>America Moves Toward War</a:t>
            </a:r>
            <a:endParaRPr lang="en-US" dirty="0"/>
          </a:p>
        </p:txBody>
      </p:sp>
      <p:sp>
        <p:nvSpPr>
          <p:cNvPr id="3" name="Content Placeholder 2"/>
          <p:cNvSpPr>
            <a:spLocks noGrp="1"/>
          </p:cNvSpPr>
          <p:nvPr>
            <p:ph idx="1"/>
          </p:nvPr>
        </p:nvSpPr>
        <p:spPr/>
        <p:txBody>
          <a:bodyPr>
            <a:normAutofit fontScale="85000" lnSpcReduction="10000"/>
          </a:bodyPr>
          <a:lstStyle/>
          <a:p>
            <a:r>
              <a:rPr lang="en-US" b="1" u="sng" dirty="0" smtClean="0"/>
              <a:t>Allies</a:t>
            </a:r>
            <a:r>
              <a:rPr lang="en-US" dirty="0" smtClean="0"/>
              <a:t> – the group of (26) nations – including Great Britain, the Soviet Union, and the United States – that opposed the Axis Powers</a:t>
            </a:r>
          </a:p>
          <a:p>
            <a:pPr marL="0" indent="0">
              <a:buNone/>
            </a:pPr>
            <a:r>
              <a:rPr lang="en-US" dirty="0" smtClean="0"/>
              <a:t>*Germany invaded the Soviet Union (violating their non-aggression pact) in June 1941*</a:t>
            </a:r>
          </a:p>
          <a:p>
            <a:pPr marL="0" indent="0">
              <a:buNone/>
            </a:pPr>
            <a:endParaRPr lang="en-US" dirty="0" smtClean="0"/>
          </a:p>
          <a:p>
            <a:r>
              <a:rPr lang="en-US" dirty="0" smtClean="0"/>
              <a:t>Hideki </a:t>
            </a:r>
            <a:r>
              <a:rPr lang="en-US" b="1" u="sng" dirty="0" err="1" smtClean="0"/>
              <a:t>Tojo</a:t>
            </a:r>
            <a:r>
              <a:rPr lang="en-US" dirty="0" smtClean="0"/>
              <a:t> – The Japanese Army’s chief of staff during their invasion of China, shortly after, he was named the prime minister of Japan by the emperor Hirohito.</a:t>
            </a:r>
          </a:p>
          <a:p>
            <a:pPr marL="0" indent="0">
              <a:buNone/>
            </a:pPr>
            <a:r>
              <a:rPr lang="en-US" dirty="0" smtClean="0"/>
              <a:t>*It is widely believed that </a:t>
            </a:r>
            <a:r>
              <a:rPr lang="en-US" dirty="0" err="1" smtClean="0"/>
              <a:t>Tojo</a:t>
            </a:r>
            <a:r>
              <a:rPr lang="en-US" dirty="0" smtClean="0"/>
              <a:t> personally planned the attack on Pearl Harbor.</a:t>
            </a:r>
          </a:p>
        </p:txBody>
      </p:sp>
    </p:spTree>
    <p:extLst>
      <p:ext uri="{BB962C8B-B14F-4D97-AF65-F5344CB8AC3E}">
        <p14:creationId xmlns:p14="http://schemas.microsoft.com/office/powerpoint/2010/main" val="398311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War Looms</a:t>
            </a:r>
            <a:br>
              <a:rPr lang="en-US" dirty="0" smtClean="0"/>
            </a:br>
            <a:r>
              <a:rPr lang="en-US" dirty="0" smtClean="0"/>
              <a:t>America Moves Toward War</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Main Ideas</a:t>
            </a:r>
          </a:p>
          <a:p>
            <a:pPr marL="0" indent="0" algn="ctr">
              <a:buNone/>
            </a:pPr>
            <a:r>
              <a:rPr lang="en-US" dirty="0" smtClean="0"/>
              <a:t>Congressional Measures Paved the Way for the United States’ Entry into WWII</a:t>
            </a:r>
          </a:p>
          <a:p>
            <a:pPr marL="514350" indent="-514350">
              <a:buFont typeface="+mj-lt"/>
              <a:buAutoNum type="arabicPeriod"/>
            </a:pPr>
            <a:r>
              <a:rPr lang="en-US" dirty="0" smtClean="0"/>
              <a:t>Increased defense </a:t>
            </a:r>
            <a:r>
              <a:rPr lang="en-US" dirty="0"/>
              <a:t>s</a:t>
            </a:r>
            <a:r>
              <a:rPr lang="en-US" dirty="0" smtClean="0"/>
              <a:t>pending</a:t>
            </a:r>
          </a:p>
          <a:p>
            <a:pPr marL="514350" indent="-514350">
              <a:buFont typeface="+mj-lt"/>
              <a:buAutoNum type="arabicPeriod"/>
            </a:pPr>
            <a:r>
              <a:rPr lang="en-US" dirty="0" smtClean="0"/>
              <a:t>Peacetime draft</a:t>
            </a:r>
          </a:p>
          <a:p>
            <a:pPr marL="514350" indent="-514350">
              <a:buFont typeface="+mj-lt"/>
              <a:buAutoNum type="arabicPeriod"/>
            </a:pPr>
            <a:r>
              <a:rPr lang="en-US" dirty="0" smtClean="0"/>
              <a:t>Lend-Lease Act</a:t>
            </a:r>
          </a:p>
          <a:p>
            <a:pPr marL="514350" indent="-514350">
              <a:buFont typeface="+mj-lt"/>
              <a:buAutoNum type="arabicPeriod"/>
            </a:pPr>
            <a:r>
              <a:rPr lang="en-US" dirty="0" smtClean="0"/>
              <a:t>Ended the ban against arming merchant ships</a:t>
            </a:r>
          </a:p>
          <a:p>
            <a:pPr marL="514350" indent="-514350">
              <a:buFont typeface="+mj-lt"/>
              <a:buAutoNum type="arabicPeriod"/>
            </a:pPr>
            <a:endParaRPr lang="en-US" dirty="0" smtClean="0"/>
          </a:p>
          <a:p>
            <a:pPr marL="0" indent="0" algn="ctr">
              <a:buNone/>
            </a:pPr>
            <a:r>
              <a:rPr lang="en-US" dirty="0" smtClean="0"/>
              <a:t>The United States did not officially enter the war until the Japanese bombed Pearl Harbor on December </a:t>
            </a:r>
            <a:r>
              <a:rPr lang="en-US" dirty="0"/>
              <a:t>7</a:t>
            </a:r>
            <a:r>
              <a:rPr lang="en-US" baseline="30000" dirty="0"/>
              <a:t>th</a:t>
            </a:r>
            <a:r>
              <a:rPr lang="en-US" dirty="0"/>
              <a:t> </a:t>
            </a:r>
            <a:r>
              <a:rPr lang="en-US" dirty="0" smtClean="0"/>
              <a:t>1941.  </a:t>
            </a:r>
          </a:p>
          <a:p>
            <a:pPr marL="0" indent="0" algn="ctr">
              <a:buNone/>
            </a:pPr>
            <a:r>
              <a:rPr lang="en-US" dirty="0" smtClean="0"/>
              <a:t>“</a:t>
            </a:r>
            <a:r>
              <a:rPr lang="en-US" dirty="0"/>
              <a:t>A date that will live in </a:t>
            </a:r>
            <a:r>
              <a:rPr lang="en-US" dirty="0" smtClean="0"/>
              <a:t>infamy”</a:t>
            </a:r>
            <a:endParaRPr lang="en-US" dirty="0"/>
          </a:p>
        </p:txBody>
      </p:sp>
    </p:spTree>
    <p:extLst>
      <p:ext uri="{BB962C8B-B14F-4D97-AF65-F5344CB8AC3E}">
        <p14:creationId xmlns:p14="http://schemas.microsoft.com/office/powerpoint/2010/main" val="3541567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War Looms</a:t>
            </a:r>
            <a:br>
              <a:rPr lang="en-US" dirty="0" smtClean="0"/>
            </a:br>
            <a:r>
              <a:rPr lang="en-US" dirty="0" smtClean="0"/>
              <a:t>Quiz Review</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pPr marL="0" indent="0">
              <a:buNone/>
            </a:pPr>
            <a:r>
              <a:rPr lang="en-US" sz="2000" b="1" dirty="0" smtClean="0"/>
              <a:t>Terms and Names:</a:t>
            </a:r>
          </a:p>
          <a:p>
            <a:pPr marL="571500" indent="-571500">
              <a:buFont typeface="+mj-lt"/>
              <a:buAutoNum type="romanUcPeriod"/>
            </a:pPr>
            <a:r>
              <a:rPr lang="en-US" sz="2000" b="1" dirty="0"/>
              <a:t>t</a:t>
            </a:r>
            <a:r>
              <a:rPr lang="en-US" sz="2000" b="1" dirty="0" smtClean="0"/>
              <a:t>otalitarian,  Fascism</a:t>
            </a:r>
            <a:r>
              <a:rPr lang="en-US" sz="2000" b="1" dirty="0"/>
              <a:t>,  Nazism,  </a:t>
            </a:r>
            <a:r>
              <a:rPr lang="en-US" sz="2000" b="1" dirty="0" smtClean="0"/>
              <a:t>Neutrality Acts,  Hitler</a:t>
            </a:r>
            <a:r>
              <a:rPr lang="en-US" sz="2000" b="1" dirty="0"/>
              <a:t>,  </a:t>
            </a:r>
            <a:r>
              <a:rPr lang="en-US" sz="2000" b="1" dirty="0" smtClean="0"/>
              <a:t>Mussolini,  Franco,  Stalin</a:t>
            </a:r>
          </a:p>
          <a:p>
            <a:pPr marL="571500" indent="-571500">
              <a:buFont typeface="+mj-lt"/>
              <a:buAutoNum type="romanUcPeriod"/>
            </a:pPr>
            <a:r>
              <a:rPr lang="en-US" sz="2000" b="1" dirty="0"/>
              <a:t>a</a:t>
            </a:r>
            <a:r>
              <a:rPr lang="en-US" sz="2000" b="1" dirty="0" smtClean="0"/>
              <a:t>ppeasement,  nonaggression pact,  blitzkrieg,  de </a:t>
            </a:r>
            <a:r>
              <a:rPr lang="en-US" sz="2000" b="1" dirty="0"/>
              <a:t>Gaulle,  </a:t>
            </a:r>
            <a:r>
              <a:rPr lang="en-US" sz="2000" b="1" dirty="0" smtClean="0"/>
              <a:t>Churchill,  Chamberlain</a:t>
            </a:r>
          </a:p>
          <a:p>
            <a:pPr marL="571500" indent="-571500">
              <a:buFont typeface="+mj-lt"/>
              <a:buAutoNum type="romanUcPeriod"/>
            </a:pPr>
            <a:r>
              <a:rPr lang="en-US" sz="2000" b="1" dirty="0"/>
              <a:t>g</a:t>
            </a:r>
            <a:r>
              <a:rPr lang="en-US" sz="2000" b="1" dirty="0" smtClean="0"/>
              <a:t>hetto,  genocide,  concentration </a:t>
            </a:r>
            <a:r>
              <a:rPr lang="en-US" sz="2000" b="1" dirty="0"/>
              <a:t>camps,  </a:t>
            </a:r>
            <a:r>
              <a:rPr lang="en-US" sz="2000" b="1" i="1" dirty="0" smtClean="0"/>
              <a:t>Kristallnacht</a:t>
            </a:r>
            <a:r>
              <a:rPr lang="en-US" sz="2000" b="1" dirty="0" smtClean="0"/>
              <a:t>,  Holocaust</a:t>
            </a:r>
            <a:endParaRPr lang="en-US" sz="2000" b="1" dirty="0"/>
          </a:p>
          <a:p>
            <a:pPr marL="571500" indent="-571500">
              <a:buFont typeface="+mj-lt"/>
              <a:buAutoNum type="romanUcPeriod"/>
            </a:pPr>
            <a:r>
              <a:rPr lang="en-US" sz="2000" b="1" dirty="0" smtClean="0"/>
              <a:t>Allies,  Axis powers,  Atlantic Charter,  Lend- Lease Act,  </a:t>
            </a:r>
            <a:r>
              <a:rPr lang="en-US" sz="2000" b="1" dirty="0" err="1" smtClean="0"/>
              <a:t>Tojo</a:t>
            </a:r>
            <a:r>
              <a:rPr lang="en-US" sz="2000" b="1" dirty="0" smtClean="0"/>
              <a:t>,  Hirohito</a:t>
            </a:r>
          </a:p>
          <a:p>
            <a:pPr marL="0" indent="0">
              <a:buNone/>
            </a:pPr>
            <a:r>
              <a:rPr lang="en-US" sz="2000" b="1" dirty="0" smtClean="0"/>
              <a:t>Short Answers:</a:t>
            </a:r>
          </a:p>
          <a:p>
            <a:pPr marL="514350" indent="-514350">
              <a:buFont typeface="+mj-lt"/>
              <a:buAutoNum type="arabicPeriod"/>
            </a:pPr>
            <a:r>
              <a:rPr lang="en-US" sz="2000" b="1" dirty="0" smtClean="0"/>
              <a:t>What 3 basic beliefs/goals did Hitler outline in his book </a:t>
            </a:r>
            <a:r>
              <a:rPr lang="en-US" sz="2000" b="1" i="1" dirty="0" smtClean="0"/>
              <a:t>Mein </a:t>
            </a:r>
            <a:r>
              <a:rPr lang="en-US" sz="2000" b="1" i="1" dirty="0" err="1" smtClean="0"/>
              <a:t>Kampf</a:t>
            </a:r>
            <a:r>
              <a:rPr lang="en-US" sz="2000" b="1" dirty="0" smtClean="0"/>
              <a:t>?</a:t>
            </a:r>
          </a:p>
          <a:p>
            <a:pPr marL="514350" indent="-514350">
              <a:buFont typeface="+mj-lt"/>
              <a:buAutoNum type="arabicPeriod"/>
            </a:pPr>
            <a:r>
              <a:rPr lang="en-US" sz="2000" b="1" dirty="0"/>
              <a:t>Trace German expansion from 1938 to the end of 1940 by supplying events to follow the </a:t>
            </a:r>
            <a:r>
              <a:rPr lang="en-US" sz="2000" b="1" dirty="0" smtClean="0"/>
              <a:t>dates.</a:t>
            </a:r>
          </a:p>
          <a:p>
            <a:pPr marL="514350" indent="-514350">
              <a:buFont typeface="+mj-lt"/>
              <a:buAutoNum type="arabicPeriod"/>
            </a:pPr>
            <a:r>
              <a:rPr lang="en-US" sz="2000" b="1" dirty="0" smtClean="0"/>
              <a:t>What congressional measures paved the way for the U.S. entry into World War II?</a:t>
            </a:r>
            <a:endParaRPr lang="en-US" sz="2000" b="1" dirty="0"/>
          </a:p>
          <a:p>
            <a:pPr marL="514350" indent="-514350">
              <a:buFont typeface="+mj-lt"/>
              <a:buAutoNum type="arabicPeriod"/>
            </a:pPr>
            <a:endParaRPr lang="en-US" sz="2000" dirty="0" smtClean="0"/>
          </a:p>
          <a:p>
            <a:pPr marL="514350" indent="-514350">
              <a:buFont typeface="+mj-lt"/>
              <a:buAutoNum type="arabicPeriod"/>
            </a:pPr>
            <a:endParaRPr lang="en-US" sz="2000" dirty="0"/>
          </a:p>
          <a:p>
            <a:pPr marL="0" indent="0">
              <a:buNone/>
            </a:pPr>
            <a:r>
              <a:rPr lang="en-US" sz="2000" dirty="0" smtClean="0"/>
              <a:t>   </a:t>
            </a:r>
            <a:endParaRPr lang="en-US" sz="2000" dirty="0"/>
          </a:p>
          <a:p>
            <a:pPr marL="0" indent="0">
              <a:buNone/>
            </a:pPr>
            <a:endParaRPr lang="en-US" sz="2000" dirty="0"/>
          </a:p>
        </p:txBody>
      </p:sp>
    </p:spTree>
    <p:extLst>
      <p:ext uri="{BB962C8B-B14F-4D97-AF65-F5344CB8AC3E}">
        <p14:creationId xmlns:p14="http://schemas.microsoft.com/office/powerpoint/2010/main" val="1502321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1460</TotalTime>
  <Words>2246</Words>
  <Application>Microsoft Office PowerPoint</Application>
  <PresentationFormat>On-screen Show (4:3)</PresentationFormat>
  <Paragraphs>178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World War II</vt:lpstr>
      <vt:lpstr>World War Looms War in Europe</vt:lpstr>
      <vt:lpstr>World War Looms War in Europe</vt:lpstr>
      <vt:lpstr>World War Looms The Holocaust</vt:lpstr>
      <vt:lpstr>World War Looms The Holocaust</vt:lpstr>
      <vt:lpstr>World War Looms America Moves Toward War</vt:lpstr>
      <vt:lpstr>World War Looms America Moves Toward War</vt:lpstr>
      <vt:lpstr>World War Looms America Moves Toward War</vt:lpstr>
      <vt:lpstr>World War Looms Quiz Review</vt:lpstr>
      <vt:lpstr>The United States in World War II Mobilizing for Defense</vt:lpstr>
      <vt:lpstr>The United States in World War II Mobilizing for Defense</vt:lpstr>
      <vt:lpstr>The United States in World War II Mobilizing for Defense</vt:lpstr>
      <vt:lpstr>The United States in World War II The War for Europe and North Africa</vt:lpstr>
      <vt:lpstr>The United States in World War II The War for Europe and North Africa</vt:lpstr>
      <vt:lpstr>The United States in World War II The War for Europe and North Africa</vt:lpstr>
      <vt:lpstr>The United States in World War II The War in the Pacific</vt:lpstr>
      <vt:lpstr>The United States in World War II The War in the Pacific</vt:lpstr>
      <vt:lpstr>The United States in World War II The War in the Pacific</vt:lpstr>
      <vt:lpstr>The United States in World War II The War in the Pacific</vt:lpstr>
      <vt:lpstr>The United States in World War II The War in the Pacific</vt:lpstr>
      <vt:lpstr>The United States in World War II The Home Front</vt:lpstr>
      <vt:lpstr>The United States in World War II The Home Front</vt:lpstr>
      <vt:lpstr>The United States in World War II Test Review</vt:lpstr>
      <vt:lpstr>The United States in World War II World War Looms/The U.S. in WWII</vt:lpstr>
    </vt:vector>
  </TitlesOfParts>
  <Company>St. Joseph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II</dc:title>
  <dc:creator>Windows User</dc:creator>
  <cp:lastModifiedBy>Windows User</cp:lastModifiedBy>
  <cp:revision>58</cp:revision>
  <dcterms:created xsi:type="dcterms:W3CDTF">2018-05-01T16:18:51Z</dcterms:created>
  <dcterms:modified xsi:type="dcterms:W3CDTF">2019-05-20T17:53:44Z</dcterms:modified>
</cp:coreProperties>
</file>