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27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8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0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6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6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5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6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9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7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BD0B-9CC4-4D53-AEA7-AC80E31F4B9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D5B5-22ED-40A2-8922-CC0850BA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5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Terms and Names: </a:t>
            </a:r>
          </a:p>
          <a:p>
            <a:pPr marL="0" indent="0">
              <a:buNone/>
            </a:pPr>
            <a:r>
              <a:rPr lang="en-US" u="sng" dirty="0" smtClean="0"/>
              <a:t>Scientific Revolution</a:t>
            </a:r>
            <a:r>
              <a:rPr lang="en-US" dirty="0" smtClean="0"/>
              <a:t> – a major change in European thought (starting in the mid-1500s) in which the study of the natural world began to be characterized by careful observation and the questioning of accepted beliefs</a:t>
            </a:r>
          </a:p>
          <a:p>
            <a:r>
              <a:rPr lang="en-US" dirty="0" smtClean="0"/>
              <a:t>a combination of discoveries and circumstances led to the Scientific Revolution and helped spread its impact.</a:t>
            </a:r>
          </a:p>
          <a:p>
            <a:pPr marL="0" indent="0">
              <a:buNone/>
            </a:pPr>
            <a:r>
              <a:rPr lang="en-US" u="sng" dirty="0" smtClean="0"/>
              <a:t>Geocentric Theory</a:t>
            </a:r>
            <a:r>
              <a:rPr lang="en-US" dirty="0" smtClean="0"/>
              <a:t> – earth-centered view of the universe </a:t>
            </a:r>
          </a:p>
          <a:p>
            <a:r>
              <a:rPr lang="en-US" dirty="0"/>
              <a:t>D</a:t>
            </a:r>
            <a:r>
              <a:rPr lang="en-US" dirty="0" smtClean="0"/>
              <a:t>uring the Middle Ages scholars believed that the earth was an immovable object located at the center of the universe.</a:t>
            </a:r>
          </a:p>
          <a:p>
            <a:pPr marL="0" indent="0">
              <a:buNone/>
            </a:pPr>
            <a:r>
              <a:rPr lang="en-US" u="sng" dirty="0" smtClean="0"/>
              <a:t>Heliocentric Theory</a:t>
            </a:r>
            <a:r>
              <a:rPr lang="en-US" dirty="0" smtClean="0"/>
              <a:t> – the idea that the earth and the other planets revolve around the sun</a:t>
            </a:r>
          </a:p>
          <a:p>
            <a:r>
              <a:rPr lang="en-US" dirty="0" smtClean="0"/>
              <a:t>Copernicus knew that most scholars and clergy would reject his theory because it contradicted their religious views.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3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Terms and Names:</a:t>
            </a:r>
          </a:p>
          <a:p>
            <a:pPr marL="0" indent="0">
              <a:buNone/>
            </a:pPr>
            <a:r>
              <a:rPr lang="en-US" u="sng" dirty="0" smtClean="0"/>
              <a:t>Declaration of Independence</a:t>
            </a:r>
            <a:r>
              <a:rPr lang="en-US" dirty="0" smtClean="0"/>
              <a:t> - Issued by the Second Continental Congress (July 4, 1776); firmly based on the ideas of John Locke and the Enlightenment, it declared the colonies’ separation from Britain</a:t>
            </a:r>
          </a:p>
          <a:p>
            <a:r>
              <a:rPr lang="en-US" dirty="0" smtClean="0"/>
              <a:t>“We hold these truths to be self-evident that all men are created equal, that there are endowed by there creator with certain unalienable rights, that among these are life, liberty, and the pursuit of happiness.”</a:t>
            </a:r>
          </a:p>
          <a:p>
            <a:pPr marL="0" indent="0">
              <a:buNone/>
            </a:pPr>
            <a:r>
              <a:rPr lang="en-US" u="sng" dirty="0" smtClean="0"/>
              <a:t>Thomas Jefferson</a:t>
            </a:r>
            <a:r>
              <a:rPr lang="en-US" dirty="0" smtClean="0"/>
              <a:t> – primary author of the Declaration of Independence (and 3</a:t>
            </a:r>
            <a:r>
              <a:rPr lang="en-US" baseline="30000" dirty="0" smtClean="0"/>
              <a:t>rd</a:t>
            </a:r>
            <a:r>
              <a:rPr lang="en-US" dirty="0" smtClean="0"/>
              <a:t> President of the United States)</a:t>
            </a:r>
          </a:p>
          <a:p>
            <a:r>
              <a:rPr lang="en-US" dirty="0" smtClean="0"/>
              <a:t>Benjamin Franklin and John Adams assisted Jefferson with the Declaration</a:t>
            </a:r>
          </a:p>
          <a:p>
            <a:pPr marL="0" indent="0">
              <a:buNone/>
            </a:pPr>
            <a:r>
              <a:rPr lang="en-US" u="sng" dirty="0" smtClean="0"/>
              <a:t>Checks and Balances</a:t>
            </a:r>
            <a:r>
              <a:rPr lang="en-US" dirty="0" smtClean="0"/>
              <a:t> – a principle built in to the U.S. Constitution designed to prevent any one branch of government from dominating the others</a:t>
            </a:r>
          </a:p>
          <a:p>
            <a:r>
              <a:rPr lang="en-US" dirty="0" smtClean="0"/>
              <a:t>Examples: the President has the power to veto legislation passed by Congress, Congress has the power override a Presidential veto with the approval of two-thirds of its members (and has the power to impeach the President), the federal courts can rule acts by either of the other two branches “unconstitutional” = null and void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1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Terms and Names cont.</a:t>
            </a:r>
          </a:p>
          <a:p>
            <a:pPr marL="0" indent="0">
              <a:buNone/>
            </a:pPr>
            <a:r>
              <a:rPr lang="en-US" u="sng" dirty="0" smtClean="0"/>
              <a:t>Federal System</a:t>
            </a:r>
            <a:r>
              <a:rPr lang="en-US" dirty="0" smtClean="0"/>
              <a:t> – government power is divided between national and state governments</a:t>
            </a:r>
          </a:p>
          <a:p>
            <a:r>
              <a:rPr lang="en-US" dirty="0" smtClean="0"/>
              <a:t>Although the Constitution created a stronger central government than the Articles of Confederation, it did not eliminate local governments</a:t>
            </a:r>
          </a:p>
          <a:p>
            <a:pPr marL="0" indent="0">
              <a:buNone/>
            </a:pPr>
            <a:r>
              <a:rPr lang="en-US" u="sng" dirty="0" smtClean="0"/>
              <a:t>Bill of Rights</a:t>
            </a:r>
            <a:r>
              <a:rPr lang="en-US" dirty="0" smtClean="0"/>
              <a:t> – The first 10 Amendments to the U.S. </a:t>
            </a:r>
            <a:r>
              <a:rPr lang="en-US" smtClean="0"/>
              <a:t>Constitution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6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Main Ideas:</a:t>
            </a:r>
          </a:p>
          <a:p>
            <a:r>
              <a:rPr lang="en-US" dirty="0" smtClean="0"/>
              <a:t>The colonist criticized the Stamp Act (and other taxes) because they had no representation in the British Parliament.</a:t>
            </a:r>
          </a:p>
          <a:p>
            <a:r>
              <a:rPr lang="en-US" dirty="0" smtClean="0"/>
              <a:t>John Locke’s idea of the social contract influenced the American colonists.  According to Locke…  citizens had a right to overthrow an unjust government that did not promote their rights.</a:t>
            </a:r>
          </a:p>
          <a:p>
            <a:r>
              <a:rPr lang="en-US" dirty="0" smtClean="0"/>
              <a:t>The colonists were able to achieve victory in the American Revolution because… 1.) stronger motivation  2.) British overconfidence  3</a:t>
            </a:r>
            <a:r>
              <a:rPr lang="en-US" smtClean="0"/>
              <a:t>.) new </a:t>
            </a:r>
            <a:r>
              <a:rPr lang="en-US" dirty="0" smtClean="0"/>
              <a:t>battle tactics (guerilla warfare)/Washington’s leadership  4.) European Allies (France)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89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work / Homework</a:t>
            </a:r>
            <a:br>
              <a:rPr lang="en-US" dirty="0" smtClean="0"/>
            </a:br>
            <a:r>
              <a:rPr lang="en-US" dirty="0" smtClean="0"/>
              <a:t>Due Date: 3/6/2020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Re-examine the material on the Scientific Revolution.  Then write a three paragraph essay summarizing the differences in scientific understanding before and after the various scientific breakthroughs.</a:t>
            </a:r>
          </a:p>
          <a:p>
            <a:pPr marL="0" indent="0">
              <a:buNone/>
            </a:pPr>
            <a:r>
              <a:rPr lang="en-US" dirty="0" smtClean="0"/>
              <a:t>Focus on: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ultimate authority on many matters before the Scientific Revolution.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and why that changed after the Revolution.</a:t>
            </a:r>
          </a:p>
          <a:p>
            <a:pPr marL="0" indent="0">
              <a:buNone/>
            </a:pPr>
            <a:r>
              <a:rPr lang="en-US" dirty="0" smtClean="0"/>
              <a:t>Essays Should: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key scientific discoveries 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changes caused by discoveries</a:t>
            </a:r>
          </a:p>
          <a:p>
            <a:pPr marL="514350" indent="-514350">
              <a:buAutoNum type="arabicPeriod"/>
            </a:pPr>
            <a:r>
              <a:rPr lang="en-US" dirty="0" smtClean="0"/>
              <a:t>Be well organized with a clear structure and supporting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4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Terms and Names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Scientific Revolution</a:t>
            </a:r>
          </a:p>
          <a:p>
            <a:r>
              <a:rPr lang="en-US" dirty="0" smtClean="0"/>
              <a:t>Geocentric Theory</a:t>
            </a:r>
          </a:p>
          <a:p>
            <a:r>
              <a:rPr lang="en-US" dirty="0" smtClean="0"/>
              <a:t>Heliocentric Theory</a:t>
            </a:r>
          </a:p>
          <a:p>
            <a:r>
              <a:rPr lang="en-US" dirty="0" smtClean="0"/>
              <a:t>Galileo</a:t>
            </a:r>
          </a:p>
          <a:p>
            <a:r>
              <a:rPr lang="en-US" dirty="0" smtClean="0"/>
              <a:t>Newton **</a:t>
            </a:r>
          </a:p>
          <a:p>
            <a:endParaRPr lang="en-US" dirty="0" smtClean="0"/>
          </a:p>
          <a:p>
            <a:r>
              <a:rPr lang="en-US" dirty="0" smtClean="0"/>
              <a:t>Enlightenment</a:t>
            </a:r>
          </a:p>
          <a:p>
            <a:r>
              <a:rPr lang="en-US" dirty="0" smtClean="0"/>
              <a:t>Social Contract **</a:t>
            </a:r>
          </a:p>
          <a:p>
            <a:r>
              <a:rPr lang="en-US" dirty="0" smtClean="0"/>
              <a:t>Voltaire</a:t>
            </a:r>
          </a:p>
          <a:p>
            <a:r>
              <a:rPr lang="en-US" dirty="0" smtClean="0"/>
              <a:t>Montesquieu **</a:t>
            </a:r>
          </a:p>
          <a:p>
            <a:r>
              <a:rPr lang="en-US" dirty="0" smtClean="0"/>
              <a:t>Rousseau</a:t>
            </a:r>
          </a:p>
          <a:p>
            <a:r>
              <a:rPr lang="en-US" dirty="0" smtClean="0"/>
              <a:t>Wollstonecraft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Terms and Names cont.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Salon</a:t>
            </a:r>
          </a:p>
          <a:p>
            <a:r>
              <a:rPr lang="en-US" dirty="0" smtClean="0"/>
              <a:t>Baroque</a:t>
            </a:r>
          </a:p>
          <a:p>
            <a:r>
              <a:rPr lang="en-US" dirty="0" smtClean="0"/>
              <a:t>Neoclassical</a:t>
            </a:r>
          </a:p>
          <a:p>
            <a:r>
              <a:rPr lang="en-US" dirty="0" smtClean="0"/>
              <a:t>Enlightened Despot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Dec. of Independence**</a:t>
            </a:r>
          </a:p>
          <a:p>
            <a:r>
              <a:rPr lang="en-US" dirty="0" smtClean="0"/>
              <a:t>Jefferson**</a:t>
            </a:r>
          </a:p>
          <a:p>
            <a:r>
              <a:rPr lang="en-US" dirty="0" smtClean="0"/>
              <a:t>Checks and Balances</a:t>
            </a:r>
          </a:p>
          <a:p>
            <a:r>
              <a:rPr lang="en-US" dirty="0" smtClean="0"/>
              <a:t>Federal System</a:t>
            </a:r>
          </a:p>
          <a:p>
            <a:r>
              <a:rPr lang="en-US" dirty="0" smtClean="0"/>
              <a:t>Bill of Rights**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28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Short Answers: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the 5 main steps of the scientific method?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did the ideas of Thomas Hobbes and John Locke differ?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 3 Enlightened Despots (and the countries they ruled).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were the colonists able to achieve victory in the American Revolution? *Provide </a:t>
            </a:r>
            <a:r>
              <a:rPr lang="en-US" smtClean="0"/>
              <a:t>5 reasons*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Mystery Question?</a:t>
            </a:r>
          </a:p>
          <a:p>
            <a:pPr marL="514350" indent="-514350">
              <a:buAutoNum type="arabicPeriod"/>
            </a:pPr>
            <a:r>
              <a:rPr lang="en-US" dirty="0" smtClean="0"/>
              <a:t>Critical Thinking and Writing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8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Terms and Names cont.</a:t>
            </a:r>
          </a:p>
          <a:p>
            <a:pPr marL="0" indent="0">
              <a:buNone/>
            </a:pPr>
            <a:r>
              <a:rPr lang="en-US" u="sng" dirty="0" smtClean="0"/>
              <a:t>Galileo</a:t>
            </a:r>
            <a:r>
              <a:rPr lang="en-US" dirty="0" smtClean="0"/>
              <a:t> – an Italian scientist who built on the new ideas about astronomy; his observations clearly supported the theories of Copernicus</a:t>
            </a:r>
          </a:p>
          <a:p>
            <a:r>
              <a:rPr lang="en-US" dirty="0" smtClean="0"/>
              <a:t>Galileo built his own (new and improved) telescope and used it to study the heavens.</a:t>
            </a:r>
          </a:p>
          <a:p>
            <a:pPr marL="0" indent="0">
              <a:buNone/>
            </a:pPr>
            <a:r>
              <a:rPr lang="en-US" u="sng" dirty="0" smtClean="0"/>
              <a:t>Scientific Method</a:t>
            </a:r>
            <a:r>
              <a:rPr lang="en-US" dirty="0" smtClean="0"/>
              <a:t> – a logical procedure for gathering and testing ideas</a:t>
            </a:r>
          </a:p>
          <a:p>
            <a:r>
              <a:rPr lang="en-US" dirty="0"/>
              <a:t>B</a:t>
            </a:r>
            <a:r>
              <a:rPr lang="en-US" dirty="0" smtClean="0"/>
              <a:t>egins with a problem or question arising from observation… Scientists next form a hypothesis… The hypothesis is then tested in an experiment… Scientists analyze and interpret their data… Finally, a conclusion is reached.</a:t>
            </a:r>
          </a:p>
          <a:p>
            <a:pPr marL="0" indent="0">
              <a:buNone/>
            </a:pPr>
            <a:r>
              <a:rPr lang="en-US" u="sng" dirty="0" smtClean="0"/>
              <a:t>Isaac Newton</a:t>
            </a:r>
            <a:r>
              <a:rPr lang="en-US" dirty="0" smtClean="0"/>
              <a:t> – the great English scientist who discovered that the same force (gravity) ruled motion of the planets and all matter on earth</a:t>
            </a:r>
          </a:p>
          <a:p>
            <a:r>
              <a:rPr lang="en-US" dirty="0" smtClean="0"/>
              <a:t>Newton published his ideas in one of the most important scientific books ever written, </a:t>
            </a:r>
            <a:r>
              <a:rPr lang="en-US" i="1" dirty="0" smtClean="0"/>
              <a:t>The Mathematical Principles of Natural Philosophy.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947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Main Ideas:</a:t>
            </a:r>
          </a:p>
          <a:p>
            <a:r>
              <a:rPr lang="en-US" dirty="0" smtClean="0"/>
              <a:t>Before </a:t>
            </a:r>
            <a:r>
              <a:rPr lang="en-US" dirty="0"/>
              <a:t>the 1500s ancient </a:t>
            </a:r>
            <a:r>
              <a:rPr lang="en-US" dirty="0" smtClean="0"/>
              <a:t>Greek and Roman thinkers, </a:t>
            </a:r>
            <a:r>
              <a:rPr lang="en-US" dirty="0"/>
              <a:t>and the Bible were the final authorities with regard to most knowledge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b="1" i="1" u="sng" dirty="0" smtClean="0"/>
          </a:p>
          <a:p>
            <a:pPr marL="0" indent="0" algn="ctr">
              <a:buNone/>
            </a:pPr>
            <a:r>
              <a:rPr lang="en-US" b="1" i="1" dirty="0" smtClean="0"/>
              <a:t>New </a:t>
            </a:r>
            <a:r>
              <a:rPr lang="en-US" b="1" i="1" dirty="0"/>
              <a:t>Instruments that Came Into Use During the Scientific Revolution</a:t>
            </a:r>
          </a:p>
          <a:p>
            <a:pPr marL="514350" indent="-514350">
              <a:buAutoNum type="arabicPeriod"/>
            </a:pPr>
            <a:r>
              <a:rPr lang="en-US" dirty="0"/>
              <a:t>Telescope </a:t>
            </a:r>
            <a:r>
              <a:rPr lang="en-US" dirty="0" smtClean="0"/>
              <a:t>– enlarges distant objects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Microscope – </a:t>
            </a:r>
            <a:r>
              <a:rPr lang="en-US" dirty="0" smtClean="0"/>
              <a:t>enlarges tiny objects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Thermometer – </a:t>
            </a:r>
            <a:r>
              <a:rPr lang="en-US" dirty="0" smtClean="0"/>
              <a:t>measures temperature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Barometer – </a:t>
            </a:r>
            <a:r>
              <a:rPr lang="en-US" dirty="0" smtClean="0"/>
              <a:t>measures atmospheric pressure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Enlightenment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u="sng" dirty="0" smtClean="0"/>
              <a:t>Thomas Hobbes</a:t>
            </a:r>
          </a:p>
          <a:p>
            <a:r>
              <a:rPr lang="en-US" dirty="0" smtClean="0"/>
              <a:t>Believed that all humans were naturally selfish and wicked</a:t>
            </a:r>
          </a:p>
          <a:p>
            <a:r>
              <a:rPr lang="en-US" dirty="0" smtClean="0"/>
              <a:t>Felt that without governments to keep order there would be “war… of every man against every man”</a:t>
            </a:r>
          </a:p>
          <a:p>
            <a:r>
              <a:rPr lang="en-US" dirty="0" smtClean="0"/>
              <a:t>Argued that people had to hand over their rights to a strong ruler (or absolute monarch), and in exchange they received law and order</a:t>
            </a:r>
          </a:p>
          <a:p>
            <a:r>
              <a:rPr lang="en-US" dirty="0" smtClean="0"/>
              <a:t>Insisted rulers needed total power to keep citizens under control</a:t>
            </a:r>
          </a:p>
          <a:p>
            <a:pPr marL="0" indent="0">
              <a:buNone/>
            </a:pPr>
            <a:r>
              <a:rPr lang="en-US" b="1" i="1" u="sng" dirty="0" smtClean="0"/>
              <a:t>John Locke</a:t>
            </a:r>
          </a:p>
          <a:p>
            <a:r>
              <a:rPr lang="en-US" dirty="0" smtClean="0"/>
              <a:t>Held a more positive view of human nature… people could learn from their mistakes and improve themselves</a:t>
            </a:r>
          </a:p>
          <a:p>
            <a:r>
              <a:rPr lang="en-US" dirty="0" smtClean="0"/>
              <a:t>Believed all people are born free and equal</a:t>
            </a:r>
          </a:p>
          <a:p>
            <a:r>
              <a:rPr lang="en-US" dirty="0" smtClean="0"/>
              <a:t>Insisted that the purpose of government is to protect people’s natural rights (life, liberty, and property)</a:t>
            </a:r>
          </a:p>
          <a:p>
            <a:r>
              <a:rPr lang="en-US" dirty="0" smtClean="0"/>
              <a:t>Asserted that if a government fails citizens have a right to overthrow it</a:t>
            </a:r>
          </a:p>
          <a:p>
            <a:r>
              <a:rPr lang="en-US" dirty="0" smtClean="0"/>
              <a:t>Concluded that government power comes form the consent of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Enlightenment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Terms and Names:</a:t>
            </a:r>
          </a:p>
          <a:p>
            <a:pPr marL="0" indent="0">
              <a:buNone/>
            </a:pPr>
            <a:r>
              <a:rPr lang="en-US" sz="3600" u="sng" dirty="0" smtClean="0"/>
              <a:t>Enlightenment</a:t>
            </a:r>
            <a:r>
              <a:rPr lang="en-US" sz="3600" dirty="0" smtClean="0"/>
              <a:t> – a new intellectual movement that stressed reason, thought, and the power of individuals to solve problems</a:t>
            </a:r>
          </a:p>
          <a:p>
            <a:r>
              <a:rPr lang="en-US" sz="3600" dirty="0" smtClean="0"/>
              <a:t>Known as the “Age of Reason”, the movement reached its height in the mid-1700s.</a:t>
            </a:r>
          </a:p>
          <a:p>
            <a:pPr marL="0" indent="0">
              <a:buNone/>
            </a:pPr>
            <a:r>
              <a:rPr lang="en-US" sz="3600" u="sng" dirty="0" smtClean="0"/>
              <a:t>Social Contract</a:t>
            </a:r>
            <a:r>
              <a:rPr lang="en-US" sz="3600" dirty="0" smtClean="0"/>
              <a:t> – agreement by which people create a government</a:t>
            </a:r>
          </a:p>
          <a:p>
            <a:r>
              <a:rPr lang="en-US" sz="3600" dirty="0" smtClean="0"/>
              <a:t>People give up some freedom in exchange for government protection/law and order.</a:t>
            </a:r>
          </a:p>
          <a:p>
            <a:pPr marL="0" indent="0">
              <a:buNone/>
            </a:pPr>
            <a:r>
              <a:rPr lang="en-US" sz="3600" u="sng" dirty="0" smtClean="0"/>
              <a:t>Philosophes</a:t>
            </a:r>
            <a:r>
              <a:rPr lang="en-US" sz="3600" dirty="0" smtClean="0"/>
              <a:t> – social critics (in France); they believed that people could apply reason to all aspects of life, just as Newton had applied reason to science</a:t>
            </a:r>
          </a:p>
          <a:p>
            <a:r>
              <a:rPr lang="en-US" sz="3600" dirty="0" smtClean="0"/>
              <a:t>Five concepts formed the core of their beliefs… 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Reason – truth could be discovered through logical thinking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Nature – believed that what was natural was also good and reasonable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Happiness – urged people to seek well being on earth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Progress – stressed that society and human kind could improve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Liberty – freedom from arbitrary or despotic government control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051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Enlightenment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Terms and Names cont.</a:t>
            </a:r>
          </a:p>
          <a:p>
            <a:pPr marL="0" indent="0">
              <a:buNone/>
            </a:pPr>
            <a:r>
              <a:rPr lang="en-US" u="sng" dirty="0" smtClean="0"/>
              <a:t>Voltaire</a:t>
            </a:r>
            <a:r>
              <a:rPr lang="en-US" dirty="0"/>
              <a:t> </a:t>
            </a:r>
            <a:r>
              <a:rPr lang="en-US" dirty="0" smtClean="0"/>
              <a:t>– (a.k.a. </a:t>
            </a:r>
            <a:r>
              <a:rPr lang="en-US" dirty="0" err="1" smtClean="0"/>
              <a:t>Francios</a:t>
            </a:r>
            <a:r>
              <a:rPr lang="en-US" dirty="0" smtClean="0"/>
              <a:t> Marie </a:t>
            </a:r>
            <a:r>
              <a:rPr lang="en-US" dirty="0" err="1" smtClean="0"/>
              <a:t>Arouet</a:t>
            </a:r>
            <a:r>
              <a:rPr lang="en-US" dirty="0"/>
              <a:t> </a:t>
            </a:r>
            <a:r>
              <a:rPr lang="en-US" dirty="0" smtClean="0"/>
              <a:t>) probably the most brilliant and influential of the philosophes, he fought for tolerance, reason, freedom of religion, and freedom of speech</a:t>
            </a:r>
          </a:p>
          <a:p>
            <a:r>
              <a:rPr lang="en-US" dirty="0" smtClean="0"/>
              <a:t>“I do not agree with a word you say but will defend to the death your right to say it”</a:t>
            </a:r>
          </a:p>
          <a:p>
            <a:pPr marL="0" indent="0">
              <a:buNone/>
            </a:pPr>
            <a:r>
              <a:rPr lang="en-US" u="sng" dirty="0" smtClean="0"/>
              <a:t>Montesquieu</a:t>
            </a:r>
            <a:r>
              <a:rPr lang="en-US" dirty="0" smtClean="0"/>
              <a:t> – an influential French writer devoted to the study of political liberty; called for a division of government power among three branches (executive, legislative, and judicial)</a:t>
            </a:r>
          </a:p>
          <a:p>
            <a:r>
              <a:rPr lang="en-US" dirty="0" smtClean="0"/>
              <a:t>His idea, “power should be a check to power” would later be called checks and balances</a:t>
            </a:r>
          </a:p>
          <a:p>
            <a:pPr marL="0" indent="0">
              <a:buNone/>
            </a:pPr>
            <a:r>
              <a:rPr lang="en-US" u="sng" dirty="0" smtClean="0"/>
              <a:t>Rousseau</a:t>
            </a:r>
            <a:r>
              <a:rPr lang="en-US" dirty="0" smtClean="0"/>
              <a:t> – another great philosophe passionately committed to individual freedom; believed that the only good government was one that was freely formed by the people – a direct democracy</a:t>
            </a:r>
          </a:p>
          <a:p>
            <a:r>
              <a:rPr lang="en-US" dirty="0" smtClean="0"/>
              <a:t>“Man is born free, and everywhere he in chains”</a:t>
            </a:r>
          </a:p>
          <a:p>
            <a:r>
              <a:rPr lang="en-US" dirty="0" smtClean="0"/>
              <a:t>His ideas inspired many of the leaders of the French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6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Enlightenment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Terms and Names cont.</a:t>
            </a:r>
          </a:p>
          <a:p>
            <a:pPr marL="0" indent="0">
              <a:buNone/>
            </a:pPr>
            <a:r>
              <a:rPr lang="en-US" u="sng" dirty="0" smtClean="0"/>
              <a:t>Mary Wollstonecraft </a:t>
            </a:r>
            <a:r>
              <a:rPr lang="en-US" dirty="0" smtClean="0"/>
              <a:t>– a strong advocate of the rights of women; she argued that women, like men, need education to become virtuous and useful</a:t>
            </a:r>
          </a:p>
          <a:p>
            <a:r>
              <a:rPr lang="en-US" dirty="0" smtClean="0"/>
              <a:t>Urged women to enter the male dominated fields of medicine and politics.</a:t>
            </a:r>
          </a:p>
          <a:p>
            <a:r>
              <a:rPr lang="en-US" dirty="0" smtClean="0"/>
              <a:t>Published an essay called </a:t>
            </a:r>
            <a:r>
              <a:rPr lang="en-US" i="1" dirty="0" smtClean="0"/>
              <a:t>A Vindication of the Rights of Women.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8469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Enlightenment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Terms and Names:</a:t>
            </a:r>
          </a:p>
          <a:p>
            <a:pPr marL="0" indent="0">
              <a:buNone/>
            </a:pPr>
            <a:r>
              <a:rPr lang="en-US" u="sng" dirty="0" smtClean="0"/>
              <a:t>Salon</a:t>
            </a:r>
            <a:r>
              <a:rPr lang="en-US" dirty="0" smtClean="0"/>
              <a:t> – a social gathering of intellectuals and artists</a:t>
            </a:r>
          </a:p>
          <a:p>
            <a:r>
              <a:rPr lang="en-US" dirty="0" smtClean="0"/>
              <a:t>Held in the homes of wealthy women in Paris, and other European cities during the Enlightenment</a:t>
            </a:r>
          </a:p>
          <a:p>
            <a:pPr marL="0" indent="0">
              <a:buNone/>
            </a:pPr>
            <a:r>
              <a:rPr lang="en-US" u="sng" dirty="0" smtClean="0"/>
              <a:t>Baroque</a:t>
            </a:r>
            <a:r>
              <a:rPr lang="en-US" dirty="0" smtClean="0"/>
              <a:t> – a grand, ornate style that characterized European painting, music, and architecture in the 1600s and early 1700s</a:t>
            </a:r>
          </a:p>
          <a:p>
            <a:r>
              <a:rPr lang="en-US" dirty="0" smtClean="0"/>
              <a:t>The Palace of Versailles is the best example of this style of architecture</a:t>
            </a:r>
          </a:p>
          <a:p>
            <a:pPr marL="0" indent="0">
              <a:buNone/>
            </a:pPr>
            <a:r>
              <a:rPr lang="en-US" u="sng" dirty="0" smtClean="0"/>
              <a:t>Neoclassical</a:t>
            </a:r>
            <a:r>
              <a:rPr lang="en-US" dirty="0" smtClean="0"/>
              <a:t> – a simple, elegant style that characterized the arts in Europe during the late 1700s </a:t>
            </a:r>
          </a:p>
          <a:p>
            <a:r>
              <a:rPr lang="en-US" dirty="0" smtClean="0"/>
              <a:t>Borrowed ideas and themes from classical Greece and Rome</a:t>
            </a:r>
          </a:p>
          <a:p>
            <a:pPr marL="0" indent="0">
              <a:buNone/>
            </a:pPr>
            <a:r>
              <a:rPr lang="en-US" u="sng" dirty="0" smtClean="0"/>
              <a:t>Enlightened Despot</a:t>
            </a:r>
            <a:r>
              <a:rPr lang="en-US" dirty="0" smtClean="0"/>
              <a:t> – an 18</a:t>
            </a:r>
            <a:r>
              <a:rPr lang="en-US" baseline="30000" dirty="0" smtClean="0"/>
              <a:t>th</a:t>
            </a:r>
            <a:r>
              <a:rPr lang="en-US" dirty="0" smtClean="0"/>
              <a:t>-century monarch who was inspired to rule justly and respect the rights of subjects</a:t>
            </a:r>
          </a:p>
          <a:p>
            <a:r>
              <a:rPr lang="en-US" dirty="0" smtClean="0"/>
              <a:t>Old Idea = the state and its citizens exist to serve the monarch         vs.                New (“Enlightened”) Idea = the monarch exists to serve the state and support citizens’ welfare</a:t>
            </a:r>
          </a:p>
          <a:p>
            <a:r>
              <a:rPr lang="en-US" dirty="0" smtClean="0"/>
              <a:t>Frederick the Great (of Prussia), Joseph II (of Austria), and Catherine the Great (of Russia) were Enlightened Despots who wanted to make their countries stronger and their rule more effective</a:t>
            </a:r>
          </a:p>
        </p:txBody>
      </p:sp>
    </p:spTree>
    <p:extLst>
      <p:ext uri="{BB962C8B-B14F-4D97-AF65-F5344CB8AC3E}">
        <p14:creationId xmlns:p14="http://schemas.microsoft.com/office/powerpoint/2010/main" val="79978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and Revolution</a:t>
            </a:r>
            <a:br>
              <a:rPr lang="en-US" dirty="0" smtClean="0"/>
            </a:br>
            <a:r>
              <a:rPr lang="en-US" dirty="0" smtClean="0"/>
              <a:t>The Enlightenment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Main Ideas:</a:t>
            </a:r>
          </a:p>
          <a:p>
            <a:pPr marL="0" indent="0" algn="ctr">
              <a:buNone/>
            </a:pPr>
            <a:r>
              <a:rPr lang="en-US" b="1" i="1" dirty="0" smtClean="0"/>
              <a:t>Reforms Made by Enlightened Despots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Increased religious toleration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Reduced censorship and torture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Improved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Abolished serfdom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Allowed freedom of the press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Three Developments in the Arts During the Enlightenment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Neoclassical Art (Video Clip)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Classical Music – lighter more elegant style (Mozart and Beethoven)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Novels – lengthy works of fiction which included carefully crafted plots, suspense, and explored characters thoughts and feelings       (entertaining stories written in everyday language)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9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1655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Enlightenment and Revolution The Scientific Revolution</vt:lpstr>
      <vt:lpstr>Enlightenment and Revolution The Scientific Revolution</vt:lpstr>
      <vt:lpstr>Enlightenment and Revolution The Scientific Revolution</vt:lpstr>
      <vt:lpstr>Enlightenment and Revolution The Enlightenment in Europe</vt:lpstr>
      <vt:lpstr>Enlightenment and Revolution The Enlightenment in Europe</vt:lpstr>
      <vt:lpstr>Enlightenment and Revolution The Enlightenment in Europe</vt:lpstr>
      <vt:lpstr>Enlightenment and Revolution The Enlightenment in Europe</vt:lpstr>
      <vt:lpstr>Enlightenment and Revolution The Enlightenment Spreads</vt:lpstr>
      <vt:lpstr>Enlightenment and Revolution The Enlightenment Spreads</vt:lpstr>
      <vt:lpstr>Enlightenment and Revolution The American Revolution</vt:lpstr>
      <vt:lpstr>Enlightenment and Revolution The American Revolution</vt:lpstr>
      <vt:lpstr>Enlightenment and Revolution The American Revolution</vt:lpstr>
      <vt:lpstr>Class work / Homework Due Date: 3/6/2020</vt:lpstr>
      <vt:lpstr>Enlightenment and Revolution Test Review</vt:lpstr>
      <vt:lpstr>Enlightenment and Revolution Test Review</vt:lpstr>
    </vt:vector>
  </TitlesOfParts>
  <Company>St. Joseph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and Revolution The Scientific Revolution</dc:title>
  <dc:creator>Windows User</dc:creator>
  <cp:lastModifiedBy>Windows User</cp:lastModifiedBy>
  <cp:revision>34</cp:revision>
  <cp:lastPrinted>2020-03-02T15:26:53Z</cp:lastPrinted>
  <dcterms:created xsi:type="dcterms:W3CDTF">2020-02-18T18:44:09Z</dcterms:created>
  <dcterms:modified xsi:type="dcterms:W3CDTF">2020-03-02T20:16:17Z</dcterms:modified>
</cp:coreProperties>
</file>